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48"/>
  </p:notesMasterIdLst>
  <p:sldIdLst>
    <p:sldId id="256" r:id="rId2"/>
    <p:sldId id="257" r:id="rId3"/>
    <p:sldId id="269" r:id="rId4"/>
    <p:sldId id="258" r:id="rId5"/>
    <p:sldId id="270" r:id="rId6"/>
    <p:sldId id="259" r:id="rId7"/>
    <p:sldId id="271" r:id="rId8"/>
    <p:sldId id="274" r:id="rId9"/>
    <p:sldId id="272" r:id="rId10"/>
    <p:sldId id="278" r:id="rId11"/>
    <p:sldId id="279" r:id="rId12"/>
    <p:sldId id="283" r:id="rId13"/>
    <p:sldId id="284" r:id="rId14"/>
    <p:sldId id="286" r:id="rId15"/>
    <p:sldId id="287" r:id="rId16"/>
    <p:sldId id="288" r:id="rId17"/>
    <p:sldId id="289" r:id="rId18"/>
    <p:sldId id="290" r:id="rId19"/>
    <p:sldId id="291" r:id="rId20"/>
    <p:sldId id="292" r:id="rId21"/>
    <p:sldId id="293" r:id="rId22"/>
    <p:sldId id="294" r:id="rId23"/>
    <p:sldId id="295" r:id="rId24"/>
    <p:sldId id="296" r:id="rId25"/>
    <p:sldId id="297" r:id="rId26"/>
    <p:sldId id="298" r:id="rId27"/>
    <p:sldId id="299" r:id="rId28"/>
    <p:sldId id="300" r:id="rId29"/>
    <p:sldId id="303" r:id="rId30"/>
    <p:sldId id="304" r:id="rId31"/>
    <p:sldId id="302" r:id="rId32"/>
    <p:sldId id="306" r:id="rId33"/>
    <p:sldId id="307" r:id="rId34"/>
    <p:sldId id="310" r:id="rId35"/>
    <p:sldId id="311" r:id="rId36"/>
    <p:sldId id="312" r:id="rId37"/>
    <p:sldId id="260" r:id="rId38"/>
    <p:sldId id="261" r:id="rId39"/>
    <p:sldId id="262" r:id="rId40"/>
    <p:sldId id="263" r:id="rId41"/>
    <p:sldId id="264" r:id="rId42"/>
    <p:sldId id="265" r:id="rId43"/>
    <p:sldId id="266" r:id="rId44"/>
    <p:sldId id="267" r:id="rId45"/>
    <p:sldId id="268" r:id="rId46"/>
    <p:sldId id="273" r:id="rId47"/>
  </p:sldIdLst>
  <p:sldSz cx="18288000" cy="10287000"/>
  <p:notesSz cx="6858000" cy="9144000"/>
  <p:embeddedFontLst>
    <p:embeddedFont>
      <p:font typeface="맑은 고딕" panose="020B0503020000020004" pitchFamily="50" charset="-127"/>
      <p:regular r:id="rId49"/>
      <p:bold r:id="rId5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69"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31933"/>
    <a:srgbClr val="1A3F6B"/>
    <a:srgbClr val="325880"/>
    <a:srgbClr val="194470"/>
    <a:srgbClr val="153B60"/>
    <a:srgbClr val="193356"/>
    <a:srgbClr val="132A49"/>
    <a:srgbClr val="1B467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밝은 스타일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848" autoAdjust="0"/>
    <p:restoredTop sz="94622" autoAdjust="0"/>
  </p:normalViewPr>
  <p:slideViewPr>
    <p:cSldViewPr>
      <p:cViewPr>
        <p:scale>
          <a:sx n="75" d="100"/>
          <a:sy n="75" d="100"/>
        </p:scale>
        <p:origin x="-84" y="-90"/>
      </p:cViewPr>
      <p:guideLst>
        <p:guide orient="horz" pos="2160"/>
        <p:guide pos="2869"/>
      </p:guideLst>
    </p:cSldViewPr>
  </p:slideViewPr>
  <p:outlineViewPr>
    <p:cViewPr>
      <p:scale>
        <a:sx n="33" d="100"/>
        <a:sy n="33" d="100"/>
      </p:scale>
      <p:origin x="0" y="0"/>
    </p:cViewPr>
  </p:outlineViewPr>
  <p:notesTextViewPr>
    <p:cViewPr>
      <p:scale>
        <a:sx n="100" d="100"/>
        <a:sy n="100" d="100"/>
      </p:scale>
      <p:origin x="0" y="0"/>
    </p:cViewPr>
  </p:notesTextViewPr>
  <p:gridSpacing cx="45000" cy="450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font" Target="fonts/font2.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CBA5B7F-7B8A-42A5-9B6B-2D2B2E035833}" type="datetimeFigureOut">
              <a:rPr lang="ko-KR" altLang="en-US" smtClean="0"/>
              <a:t>2025-08-04</a:t>
            </a:fld>
            <a:endParaRPr lang="ko-KR" altLang="en-US"/>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F3FE74F-0990-4438-8AB4-17B5663E8FF9}" type="slidenum">
              <a:rPr lang="ko-KR" altLang="en-US" smtClean="0"/>
              <a:t>‹#›</a:t>
            </a:fld>
            <a:endParaRPr lang="ko-KR" altLang="en-US"/>
          </a:p>
        </p:txBody>
      </p:sp>
    </p:spTree>
    <p:extLst>
      <p:ext uri="{BB962C8B-B14F-4D97-AF65-F5344CB8AC3E}">
        <p14:creationId xmlns:p14="http://schemas.microsoft.com/office/powerpoint/2010/main" val="2690650886"/>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CF3FE74F-0990-4438-8AB4-17B5663E8FF9}" type="slidenum">
              <a:rPr lang="ko-KR" altLang="en-US" smtClean="0"/>
              <a:t>6</a:t>
            </a:fld>
            <a:endParaRPr lang="ko-KR" altLang="en-US"/>
          </a:p>
        </p:txBody>
      </p:sp>
    </p:spTree>
    <p:extLst>
      <p:ext uri="{BB962C8B-B14F-4D97-AF65-F5344CB8AC3E}">
        <p14:creationId xmlns:p14="http://schemas.microsoft.com/office/powerpoint/2010/main" val="8091258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8/4/2025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8/4/2025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8/4/2025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8/4/2025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8/4/2025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8/4/2025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7.xml"/><Relationship Id="rId4" Type="http://schemas.openxmlformats.org/officeDocument/2006/relationships/image" Target="../media/image18.jpeg"/></Relationships>
</file>

<file path=ppt/slides/_rels/slide3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5.jpeg"/></Relationships>
</file>

<file path=ppt/slides/_rels/slide41.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4.svg"/><Relationship Id="rId7"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s://arxiv.org/pdf/2404.18231" TargetMode="External"/><Relationship Id="rId4" Type="http://schemas.openxmlformats.org/officeDocument/2006/relationships/hyperlink" Target="https://www.hbs.edu/ris/Publication%20Files/23-062_ed720ebc-ec4d-4bc3-a6ba-bad8cfbd9d51.pdf"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jpeg"/><Relationship Id="rId4" Type="http://schemas.openxmlformats.org/officeDocument/2006/relationships/image" Target="../media/image7.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Freeform 2"/>
          <p:cNvSpPr/>
          <p:nvPr/>
        </p:nvSpPr>
        <p:spPr>
          <a:xfrm>
            <a:off x="15337688" y="2510"/>
            <a:ext cx="2950312" cy="10281980"/>
          </a:xfrm>
          <a:custGeom>
            <a:avLst/>
            <a:gdLst/>
            <a:ahLst/>
            <a:cxnLst/>
            <a:rect l="l" t="t" r="r" b="b"/>
            <a:pathLst>
              <a:path w="2950312" h="10281980">
                <a:moveTo>
                  <a:pt x="0" y="0"/>
                </a:moveTo>
                <a:lnTo>
                  <a:pt x="2950312" y="0"/>
                </a:lnTo>
                <a:lnTo>
                  <a:pt x="2950312" y="10281980"/>
                </a:lnTo>
                <a:lnTo>
                  <a:pt x="0" y="10281980"/>
                </a:lnTo>
                <a:lnTo>
                  <a:pt x="0" y="0"/>
                </a:lnTo>
                <a:close/>
              </a:path>
            </a:pathLst>
          </a:custGeom>
          <a:blipFill>
            <a:blip r:embed="rId2"/>
            <a:stretch>
              <a:fillRect l="-277118" r="-203723"/>
            </a:stretch>
          </a:blipFill>
          <a:ln cap="sq">
            <a:noFill/>
            <a:prstDash val="solid"/>
            <a:miter/>
          </a:ln>
        </p:spPr>
      </p:sp>
      <p:sp>
        <p:nvSpPr>
          <p:cNvPr id="3" name="AutoShape 3"/>
          <p:cNvSpPr/>
          <p:nvPr/>
        </p:nvSpPr>
        <p:spPr>
          <a:xfrm>
            <a:off x="4422167" y="1067479"/>
            <a:ext cx="10915521" cy="0"/>
          </a:xfrm>
          <a:prstGeom prst="line">
            <a:avLst/>
          </a:prstGeom>
          <a:ln w="9525" cap="rnd">
            <a:solidFill>
              <a:srgbClr val="000000"/>
            </a:solidFill>
            <a:prstDash val="solid"/>
            <a:headEnd type="none" w="sm" len="sm"/>
            <a:tailEnd type="none" w="sm" len="sm"/>
          </a:ln>
        </p:spPr>
      </p:sp>
      <p:sp>
        <p:nvSpPr>
          <p:cNvPr id="4" name="AutoShape 4"/>
          <p:cNvSpPr/>
          <p:nvPr/>
        </p:nvSpPr>
        <p:spPr>
          <a:xfrm>
            <a:off x="1014811" y="8498583"/>
            <a:ext cx="9554206" cy="0"/>
          </a:xfrm>
          <a:prstGeom prst="line">
            <a:avLst/>
          </a:prstGeom>
          <a:ln w="9525" cap="flat">
            <a:solidFill>
              <a:srgbClr val="6B6A69"/>
            </a:solidFill>
            <a:prstDash val="solid"/>
            <a:headEnd type="none" w="sm" len="sm"/>
            <a:tailEnd type="none" w="sm" len="sm"/>
          </a:ln>
        </p:spPr>
      </p:sp>
      <p:sp>
        <p:nvSpPr>
          <p:cNvPr id="5" name="AutoShape 5"/>
          <p:cNvSpPr/>
          <p:nvPr/>
        </p:nvSpPr>
        <p:spPr>
          <a:xfrm>
            <a:off x="1014811" y="9415926"/>
            <a:ext cx="9554206" cy="0"/>
          </a:xfrm>
          <a:prstGeom prst="line">
            <a:avLst/>
          </a:prstGeom>
          <a:ln w="9525" cap="flat">
            <a:solidFill>
              <a:srgbClr val="6B6A69"/>
            </a:solidFill>
            <a:prstDash val="solid"/>
            <a:headEnd type="none" w="sm" len="sm"/>
            <a:tailEnd type="none" w="sm" len="sm"/>
          </a:ln>
        </p:spPr>
      </p:sp>
      <p:sp>
        <p:nvSpPr>
          <p:cNvPr id="6" name="AutoShape 6"/>
          <p:cNvSpPr/>
          <p:nvPr/>
        </p:nvSpPr>
        <p:spPr>
          <a:xfrm>
            <a:off x="4422167" y="8498583"/>
            <a:ext cx="0" cy="924037"/>
          </a:xfrm>
          <a:prstGeom prst="line">
            <a:avLst/>
          </a:prstGeom>
          <a:ln w="9525" cap="flat">
            <a:solidFill>
              <a:srgbClr val="6B6A69"/>
            </a:solidFill>
            <a:prstDash val="solid"/>
            <a:headEnd type="none" w="sm" len="sm"/>
            <a:tailEnd type="none" w="sm" len="sm"/>
          </a:ln>
        </p:spPr>
      </p:sp>
      <p:sp>
        <p:nvSpPr>
          <p:cNvPr id="7" name="TextBox 7"/>
          <p:cNvSpPr txBox="1"/>
          <p:nvPr/>
        </p:nvSpPr>
        <p:spPr>
          <a:xfrm>
            <a:off x="1014811" y="861387"/>
            <a:ext cx="3736349" cy="457113"/>
          </a:xfrm>
          <a:prstGeom prst="rect">
            <a:avLst/>
          </a:prstGeom>
        </p:spPr>
        <p:txBody>
          <a:bodyPr lIns="0" tIns="0" rIns="0" bIns="0" rtlCol="0" anchor="t">
            <a:spAutoFit/>
          </a:bodyPr>
          <a:lstStyle/>
          <a:p>
            <a:pPr algn="l">
              <a:lnSpc>
                <a:spcPts val="3935"/>
              </a:lnSpc>
            </a:pPr>
            <a:r>
              <a:rPr lang="ko-KR" altLang="en-US" sz="2811" dirty="0">
                <a:solidFill>
                  <a:srgbClr val="000000"/>
                </a:solidFill>
                <a:latin typeface="+mn-ea"/>
                <a:cs typeface="Telegraf"/>
                <a:sym typeface="Telegraf"/>
              </a:rPr>
              <a:t>동원 </a:t>
            </a:r>
            <a:r>
              <a:rPr lang="en-US" altLang="ko-KR" sz="2811" dirty="0">
                <a:solidFill>
                  <a:srgbClr val="000000"/>
                </a:solidFill>
                <a:latin typeface="+mn-ea"/>
                <a:cs typeface="Telegraf"/>
                <a:sym typeface="Telegraf"/>
              </a:rPr>
              <a:t>AI </a:t>
            </a:r>
            <a:r>
              <a:rPr lang="ko-KR" altLang="en-US" sz="2811" dirty="0">
                <a:solidFill>
                  <a:srgbClr val="000000"/>
                </a:solidFill>
                <a:latin typeface="+mn-ea"/>
                <a:cs typeface="Telegraf"/>
                <a:sym typeface="Telegraf"/>
              </a:rPr>
              <a:t>챌린지 출품</a:t>
            </a:r>
            <a:endParaRPr lang="en-US" sz="2811" dirty="0">
              <a:solidFill>
                <a:srgbClr val="000000"/>
              </a:solidFill>
              <a:latin typeface="+mn-ea"/>
              <a:cs typeface="Telegraf"/>
              <a:sym typeface="Telegraf"/>
            </a:endParaRPr>
          </a:p>
        </p:txBody>
      </p:sp>
      <p:sp>
        <p:nvSpPr>
          <p:cNvPr id="8" name="TextBox 8"/>
          <p:cNvSpPr txBox="1"/>
          <p:nvPr/>
        </p:nvSpPr>
        <p:spPr>
          <a:xfrm>
            <a:off x="1019175" y="3838225"/>
            <a:ext cx="11325225" cy="2513509"/>
          </a:xfrm>
          <a:prstGeom prst="rect">
            <a:avLst/>
          </a:prstGeom>
        </p:spPr>
        <p:txBody>
          <a:bodyPr wrap="square" lIns="0" tIns="0" rIns="0" bIns="0" rtlCol="0" anchor="t">
            <a:spAutoFit/>
          </a:bodyPr>
          <a:lstStyle/>
          <a:p>
            <a:pPr algn="l">
              <a:lnSpc>
                <a:spcPts val="9779"/>
              </a:lnSpc>
            </a:pPr>
            <a:r>
              <a:rPr lang="en-US" sz="9314" b="1" spc="-624" dirty="0">
                <a:solidFill>
                  <a:srgbClr val="000000"/>
                </a:solidFill>
                <a:latin typeface="+mn-ea"/>
                <a:cs typeface="Source Han Sans KR Bold"/>
                <a:sym typeface="Source Han Sans KR Bold"/>
              </a:rPr>
              <a:t>RPLAs</a:t>
            </a:r>
            <a:r>
              <a:rPr lang="ko-KR" altLang="en-US" sz="9314" b="1" spc="-624" dirty="0">
                <a:solidFill>
                  <a:srgbClr val="000000"/>
                </a:solidFill>
                <a:latin typeface="+mn-ea"/>
                <a:cs typeface="Source Han Sans KR Bold"/>
                <a:sym typeface="Source Han Sans KR Bold"/>
              </a:rPr>
              <a:t>를 활용한 비즈니스 시뮬레이터</a:t>
            </a:r>
            <a:endParaRPr lang="en-US" sz="9314" b="1" spc="-624" dirty="0">
              <a:solidFill>
                <a:srgbClr val="000000"/>
              </a:solidFill>
              <a:latin typeface="+mn-ea"/>
              <a:cs typeface="Source Han Sans KR Bold"/>
              <a:sym typeface="Source Han Sans KR Bold"/>
            </a:endParaRPr>
          </a:p>
        </p:txBody>
      </p:sp>
      <p:sp>
        <p:nvSpPr>
          <p:cNvPr id="9" name="TextBox 9"/>
          <p:cNvSpPr txBox="1"/>
          <p:nvPr/>
        </p:nvSpPr>
        <p:spPr>
          <a:xfrm>
            <a:off x="1037723" y="6847926"/>
            <a:ext cx="10027786" cy="409845"/>
          </a:xfrm>
          <a:prstGeom prst="rect">
            <a:avLst/>
          </a:prstGeom>
        </p:spPr>
        <p:txBody>
          <a:bodyPr lIns="0" tIns="0" rIns="0" bIns="0" rtlCol="0" anchor="t">
            <a:spAutoFit/>
          </a:bodyPr>
          <a:lstStyle/>
          <a:p>
            <a:pPr algn="l">
              <a:lnSpc>
                <a:spcPts val="3210"/>
              </a:lnSpc>
            </a:pPr>
            <a:r>
              <a:rPr lang="ko-KR" altLang="en-US" sz="2792" b="1" spc="-201" dirty="0" err="1">
                <a:solidFill>
                  <a:srgbClr val="000000"/>
                </a:solidFill>
                <a:latin typeface="+mn-ea"/>
                <a:cs typeface="Source Han Sans KR Medium"/>
                <a:sym typeface="Source Han Sans KR Medium"/>
              </a:rPr>
              <a:t>파인튜닝된</a:t>
            </a:r>
            <a:r>
              <a:rPr lang="ko-KR" altLang="en-US" sz="2792" b="1" spc="-201" dirty="0">
                <a:solidFill>
                  <a:srgbClr val="000000"/>
                </a:solidFill>
                <a:latin typeface="+mn-ea"/>
                <a:cs typeface="Source Han Sans KR Medium"/>
                <a:sym typeface="Source Han Sans KR Medium"/>
              </a:rPr>
              <a:t> 페르소나를 이용한 신제품 판매 예측 시뮬레이션</a:t>
            </a:r>
            <a:endParaRPr lang="en-US" sz="2792" b="1" spc="-201" dirty="0">
              <a:solidFill>
                <a:srgbClr val="000000"/>
              </a:solidFill>
              <a:latin typeface="+mn-ea"/>
              <a:cs typeface="Source Han Sans KR Medium"/>
              <a:sym typeface="Source Han Sans KR Medium"/>
            </a:endParaRPr>
          </a:p>
        </p:txBody>
      </p:sp>
      <p:sp>
        <p:nvSpPr>
          <p:cNvPr id="10" name="TextBox 10"/>
          <p:cNvSpPr txBox="1"/>
          <p:nvPr/>
        </p:nvSpPr>
        <p:spPr>
          <a:xfrm>
            <a:off x="5029200" y="8751807"/>
            <a:ext cx="5006687" cy="359073"/>
          </a:xfrm>
          <a:prstGeom prst="rect">
            <a:avLst/>
          </a:prstGeom>
        </p:spPr>
        <p:txBody>
          <a:bodyPr wrap="square" lIns="0" tIns="0" rIns="0" bIns="0" rtlCol="0" anchor="t">
            <a:spAutoFit/>
          </a:bodyPr>
          <a:lstStyle/>
          <a:p>
            <a:pPr marL="0" lvl="0" indent="0" algn="l">
              <a:lnSpc>
                <a:spcPts val="2838"/>
              </a:lnSpc>
            </a:pPr>
            <a:r>
              <a:rPr lang="ko-KR" altLang="en-US" sz="2400" b="1" spc="253" dirty="0">
                <a:solidFill>
                  <a:srgbClr val="000001"/>
                </a:solidFill>
                <a:latin typeface="+mn-ea"/>
                <a:cs typeface="Source Han Sans KR Bold"/>
                <a:sym typeface="Source Han Sans KR Bold"/>
              </a:rPr>
              <a:t>박진성</a:t>
            </a:r>
            <a:r>
              <a:rPr lang="en-US" altLang="ko-KR" sz="2400" b="1" spc="253" dirty="0">
                <a:solidFill>
                  <a:srgbClr val="000001"/>
                </a:solidFill>
                <a:latin typeface="+mn-ea"/>
                <a:cs typeface="Source Han Sans KR Bold"/>
                <a:sym typeface="Source Han Sans KR Bold"/>
              </a:rPr>
              <a:t>, </a:t>
            </a:r>
            <a:r>
              <a:rPr lang="ko-KR" altLang="en-US" sz="2400" b="1" spc="253" dirty="0" err="1">
                <a:solidFill>
                  <a:srgbClr val="000001"/>
                </a:solidFill>
                <a:latin typeface="+mn-ea"/>
                <a:cs typeface="Source Han Sans KR Bold"/>
                <a:sym typeface="Source Han Sans KR Bold"/>
              </a:rPr>
              <a:t>주용곤</a:t>
            </a:r>
            <a:r>
              <a:rPr lang="en-US" altLang="ko-KR" sz="2400" b="1" spc="253" dirty="0">
                <a:solidFill>
                  <a:srgbClr val="000001"/>
                </a:solidFill>
                <a:latin typeface="+mn-ea"/>
                <a:cs typeface="Source Han Sans KR Bold"/>
                <a:sym typeface="Source Han Sans KR Bold"/>
              </a:rPr>
              <a:t>, </a:t>
            </a:r>
            <a:r>
              <a:rPr lang="ko-KR" altLang="en-US" sz="2400" b="1" spc="253" dirty="0">
                <a:solidFill>
                  <a:srgbClr val="000001"/>
                </a:solidFill>
                <a:latin typeface="+mn-ea"/>
                <a:cs typeface="Source Han Sans KR Bold"/>
                <a:sym typeface="Source Han Sans KR Bold"/>
              </a:rPr>
              <a:t>박동현</a:t>
            </a:r>
            <a:r>
              <a:rPr lang="en-US" altLang="ko-KR" sz="2400" b="1" spc="253" dirty="0">
                <a:solidFill>
                  <a:srgbClr val="000001"/>
                </a:solidFill>
                <a:latin typeface="+mn-ea"/>
                <a:cs typeface="Source Han Sans KR Bold"/>
                <a:sym typeface="Source Han Sans KR Bold"/>
              </a:rPr>
              <a:t>, </a:t>
            </a:r>
            <a:r>
              <a:rPr lang="ko-KR" altLang="en-US" sz="2400" b="1" spc="253" dirty="0" err="1">
                <a:solidFill>
                  <a:srgbClr val="000001"/>
                </a:solidFill>
                <a:latin typeface="+mn-ea"/>
                <a:cs typeface="Source Han Sans KR Bold"/>
                <a:sym typeface="Source Han Sans KR Bold"/>
              </a:rPr>
              <a:t>최장호</a:t>
            </a:r>
            <a:endParaRPr lang="en-US" sz="2400" b="1" spc="253" dirty="0">
              <a:solidFill>
                <a:srgbClr val="000001"/>
              </a:solidFill>
              <a:latin typeface="+mn-ea"/>
              <a:cs typeface="Source Han Sans KR Bold"/>
              <a:sym typeface="Source Han Sans KR Bold"/>
            </a:endParaRPr>
          </a:p>
        </p:txBody>
      </p:sp>
      <p:sp>
        <p:nvSpPr>
          <p:cNvPr id="11" name="TextBox 11"/>
          <p:cNvSpPr txBox="1"/>
          <p:nvPr/>
        </p:nvSpPr>
        <p:spPr>
          <a:xfrm>
            <a:off x="1178089" y="8761620"/>
            <a:ext cx="3698711" cy="359073"/>
          </a:xfrm>
          <a:prstGeom prst="rect">
            <a:avLst/>
          </a:prstGeom>
        </p:spPr>
        <p:txBody>
          <a:bodyPr wrap="square" lIns="0" tIns="0" rIns="0" bIns="0" rtlCol="0" anchor="t">
            <a:spAutoFit/>
          </a:bodyPr>
          <a:lstStyle/>
          <a:p>
            <a:pPr algn="l">
              <a:lnSpc>
                <a:spcPts val="2754"/>
              </a:lnSpc>
            </a:pPr>
            <a:r>
              <a:rPr lang="ko-KR" altLang="en-US" sz="2400" b="1" spc="-33" dirty="0">
                <a:solidFill>
                  <a:srgbClr val="000001"/>
                </a:solidFill>
                <a:latin typeface="+mn-ea"/>
                <a:cs typeface="Source Han Sans KR Bold"/>
                <a:sym typeface="Source Han Sans KR Bold"/>
              </a:rPr>
              <a:t>팀 </a:t>
            </a:r>
            <a:r>
              <a:rPr lang="en-US" altLang="ko-KR" sz="2400" b="1" spc="-33" dirty="0">
                <a:solidFill>
                  <a:srgbClr val="000001"/>
                </a:solidFill>
                <a:latin typeface="+mn-ea"/>
                <a:cs typeface="Source Han Sans KR Bold"/>
                <a:sym typeface="Source Han Sans KR Bold"/>
              </a:rPr>
              <a:t>Chill Tuna</a:t>
            </a:r>
            <a:endParaRPr lang="en-US" sz="2400" b="1" spc="-33" dirty="0">
              <a:solidFill>
                <a:srgbClr val="000001"/>
              </a:solidFill>
              <a:latin typeface="+mn-ea"/>
              <a:cs typeface="Source Han Sans KR Bold"/>
              <a:sym typeface="Source Han Sans KR Bold"/>
            </a:endParaRPr>
          </a:p>
        </p:txBody>
      </p:sp>
      <p:sp>
        <p:nvSpPr>
          <p:cNvPr id="12" name="TextBox 9">
            <a:extLst>
              <a:ext uri="{FF2B5EF4-FFF2-40B4-BE49-F238E27FC236}">
                <a16:creationId xmlns:a16="http://schemas.microsoft.com/office/drawing/2014/main" id="{AA0823AB-8BFD-7BE4-425D-170A335EDBA2}"/>
              </a:ext>
            </a:extLst>
          </p:cNvPr>
          <p:cNvSpPr txBox="1"/>
          <p:nvPr/>
        </p:nvSpPr>
        <p:spPr>
          <a:xfrm>
            <a:off x="1054984" y="3162300"/>
            <a:ext cx="10027786" cy="409845"/>
          </a:xfrm>
          <a:prstGeom prst="rect">
            <a:avLst/>
          </a:prstGeom>
        </p:spPr>
        <p:txBody>
          <a:bodyPr lIns="0" tIns="0" rIns="0" bIns="0" rtlCol="0" anchor="t">
            <a:spAutoFit/>
          </a:bodyPr>
          <a:lstStyle/>
          <a:p>
            <a:pPr algn="l">
              <a:lnSpc>
                <a:spcPts val="3210"/>
              </a:lnSpc>
            </a:pPr>
            <a:r>
              <a:rPr lang="en-US" sz="2792" b="1" spc="-201" dirty="0">
                <a:solidFill>
                  <a:srgbClr val="000000"/>
                </a:solidFill>
                <a:latin typeface="+mn-ea"/>
                <a:cs typeface="Source Han Sans KR Medium"/>
                <a:sym typeface="Source Han Sans KR Medium"/>
              </a:rPr>
              <a:t>Role-Playing Language Agents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29E142-40C8-82BF-15CC-C1616608441E}"/>
            </a:ext>
          </a:extLst>
        </p:cNvPr>
        <p:cNvGrpSpPr/>
        <p:nvPr/>
      </p:nvGrpSpPr>
      <p:grpSpPr>
        <a:xfrm>
          <a:off x="0" y="0"/>
          <a:ext cx="0" cy="0"/>
          <a:chOff x="0" y="0"/>
          <a:chExt cx="0" cy="0"/>
        </a:xfrm>
      </p:grpSpPr>
      <p:sp>
        <p:nvSpPr>
          <p:cNvPr id="4" name="TextBox 4">
            <a:extLst>
              <a:ext uri="{FF2B5EF4-FFF2-40B4-BE49-F238E27FC236}">
                <a16:creationId xmlns:a16="http://schemas.microsoft.com/office/drawing/2014/main" id="{430B8023-500C-5358-A29D-325B9E9F83D3}"/>
              </a:ext>
            </a:extLst>
          </p:cNvPr>
          <p:cNvSpPr txBox="1"/>
          <p:nvPr/>
        </p:nvSpPr>
        <p:spPr>
          <a:xfrm>
            <a:off x="16716877" y="8776205"/>
            <a:ext cx="1242680" cy="425166"/>
          </a:xfrm>
          <a:prstGeom prst="rect">
            <a:avLst/>
          </a:prstGeom>
        </p:spPr>
        <p:txBody>
          <a:bodyPr lIns="0" tIns="0" rIns="0" bIns="0" rtlCol="0" anchor="t">
            <a:spAutoFit/>
          </a:bodyPr>
          <a:lstStyle/>
          <a:p>
            <a:pPr algn="just">
              <a:lnSpc>
                <a:spcPts val="3542"/>
              </a:lnSpc>
            </a:pPr>
            <a:r>
              <a:rPr lang="en-US" sz="2530" b="1" spc="-43">
                <a:solidFill>
                  <a:srgbClr val="FFFFFF"/>
                </a:solidFill>
                <a:latin typeface="+mn-ea"/>
                <a:cs typeface="Source Han Sans KR Bold"/>
                <a:sym typeface="Source Han Sans KR Bold"/>
              </a:rPr>
              <a:t>Logo</a:t>
            </a:r>
          </a:p>
        </p:txBody>
      </p:sp>
      <p:sp>
        <p:nvSpPr>
          <p:cNvPr id="5" name="TextBox 5">
            <a:extLst>
              <a:ext uri="{FF2B5EF4-FFF2-40B4-BE49-F238E27FC236}">
                <a16:creationId xmlns:a16="http://schemas.microsoft.com/office/drawing/2014/main" id="{AB15072C-BFAC-66C3-C821-999B31D05528}"/>
              </a:ext>
            </a:extLst>
          </p:cNvPr>
          <p:cNvSpPr txBox="1"/>
          <p:nvPr/>
        </p:nvSpPr>
        <p:spPr>
          <a:xfrm>
            <a:off x="8339348" y="6742688"/>
            <a:ext cx="2598180" cy="325217"/>
          </a:xfrm>
          <a:prstGeom prst="rect">
            <a:avLst/>
          </a:prstGeom>
        </p:spPr>
        <p:txBody>
          <a:bodyPr lIns="0" tIns="0" rIns="0" bIns="0" rtlCol="0" anchor="t">
            <a:spAutoFit/>
          </a:bodyPr>
          <a:lstStyle/>
          <a:p>
            <a:pPr>
              <a:lnSpc>
                <a:spcPts val="2757"/>
              </a:lnSpc>
              <a:spcBef>
                <a:spcPct val="0"/>
              </a:spcBef>
            </a:pPr>
            <a:r>
              <a:rPr lang="ko-KR" altLang="en-US" sz="2000" b="1" spc="-80" dirty="0">
                <a:solidFill>
                  <a:srgbClr val="000000"/>
                </a:solidFill>
                <a:latin typeface="+mn-ea"/>
                <a:cs typeface="Source Han Sans KR Bold"/>
                <a:sym typeface="Source Han Sans KR Bold"/>
              </a:rPr>
              <a:t>판매 제품 분석</a:t>
            </a:r>
            <a:endParaRPr lang="en-US" altLang="ko-KR" sz="2000" b="1" spc="-80" dirty="0">
              <a:solidFill>
                <a:srgbClr val="000000"/>
              </a:solidFill>
              <a:latin typeface="+mn-ea"/>
              <a:cs typeface="Source Han Sans KR Bold"/>
              <a:sym typeface="Source Han Sans KR Bold"/>
            </a:endParaRPr>
          </a:p>
        </p:txBody>
      </p:sp>
      <p:sp>
        <p:nvSpPr>
          <p:cNvPr id="6" name="TextBox 6">
            <a:extLst>
              <a:ext uri="{FF2B5EF4-FFF2-40B4-BE49-F238E27FC236}">
                <a16:creationId xmlns:a16="http://schemas.microsoft.com/office/drawing/2014/main" id="{FD714E31-CDE4-0D35-B07F-558F5B61132A}"/>
              </a:ext>
            </a:extLst>
          </p:cNvPr>
          <p:cNvSpPr txBox="1"/>
          <p:nvPr/>
        </p:nvSpPr>
        <p:spPr>
          <a:xfrm>
            <a:off x="5916826" y="6742688"/>
            <a:ext cx="2598180" cy="325217"/>
          </a:xfrm>
          <a:prstGeom prst="rect">
            <a:avLst/>
          </a:prstGeom>
        </p:spPr>
        <p:txBody>
          <a:bodyPr lIns="0" tIns="0" rIns="0" bIns="0" rtlCol="0" anchor="t">
            <a:spAutoFit/>
          </a:bodyPr>
          <a:lstStyle/>
          <a:p>
            <a:pPr>
              <a:lnSpc>
                <a:spcPts val="2757"/>
              </a:lnSpc>
              <a:spcBef>
                <a:spcPct val="0"/>
              </a:spcBef>
            </a:pPr>
            <a:r>
              <a:rPr lang="ko-KR" altLang="en-US" sz="2000" b="1" spc="-80" dirty="0">
                <a:solidFill>
                  <a:srgbClr val="000000"/>
                </a:solidFill>
                <a:latin typeface="+mn-ea"/>
                <a:cs typeface="Source Han Sans KR Bold"/>
                <a:sym typeface="Source Han Sans KR Bold"/>
              </a:rPr>
              <a:t>데이터 </a:t>
            </a:r>
            <a:r>
              <a:rPr lang="ko-KR" altLang="en-US" sz="2000" b="1" spc="-80" dirty="0" err="1">
                <a:solidFill>
                  <a:srgbClr val="000000"/>
                </a:solidFill>
                <a:latin typeface="+mn-ea"/>
                <a:cs typeface="Source Han Sans KR Bold"/>
                <a:sym typeface="Source Han Sans KR Bold"/>
              </a:rPr>
              <a:t>전처리</a:t>
            </a:r>
            <a:endParaRPr lang="en-US" altLang="ko-KR" sz="2000" b="1" spc="-80" dirty="0">
              <a:solidFill>
                <a:srgbClr val="000000"/>
              </a:solidFill>
              <a:latin typeface="+mn-ea"/>
              <a:cs typeface="Source Han Sans KR Bold"/>
              <a:sym typeface="Source Han Sans KR Bold"/>
            </a:endParaRPr>
          </a:p>
        </p:txBody>
      </p:sp>
      <p:sp>
        <p:nvSpPr>
          <p:cNvPr id="7" name="TextBox 7">
            <a:extLst>
              <a:ext uri="{FF2B5EF4-FFF2-40B4-BE49-F238E27FC236}">
                <a16:creationId xmlns:a16="http://schemas.microsoft.com/office/drawing/2014/main" id="{2C3A438D-37EF-EB0F-FCE7-077C96F482F9}"/>
              </a:ext>
            </a:extLst>
          </p:cNvPr>
          <p:cNvSpPr txBox="1"/>
          <p:nvPr/>
        </p:nvSpPr>
        <p:spPr>
          <a:xfrm>
            <a:off x="10937528" y="6742688"/>
            <a:ext cx="2369187" cy="685893"/>
          </a:xfrm>
          <a:prstGeom prst="rect">
            <a:avLst/>
          </a:prstGeom>
        </p:spPr>
        <p:txBody>
          <a:bodyPr lIns="0" tIns="0" rIns="0" bIns="0" rtlCol="0" anchor="t">
            <a:spAutoFit/>
          </a:bodyPr>
          <a:lstStyle/>
          <a:p>
            <a:pPr>
              <a:lnSpc>
                <a:spcPts val="2757"/>
              </a:lnSpc>
              <a:spcBef>
                <a:spcPct val="0"/>
              </a:spcBef>
            </a:pPr>
            <a:r>
              <a:rPr lang="ko-KR" altLang="en-US" sz="2000" b="1" spc="-80" dirty="0">
                <a:solidFill>
                  <a:srgbClr val="000000"/>
                </a:solidFill>
                <a:latin typeface="+mn-ea"/>
                <a:cs typeface="Source Han Sans KR Bold"/>
                <a:sym typeface="Source Han Sans KR Bold"/>
              </a:rPr>
              <a:t>고객 세그먼트 분석</a:t>
            </a:r>
            <a:endParaRPr lang="en-US" altLang="ko-KR" sz="2000" b="1" spc="-80" dirty="0">
              <a:solidFill>
                <a:srgbClr val="000000"/>
              </a:solidFill>
              <a:latin typeface="+mn-ea"/>
              <a:cs typeface="Source Han Sans KR Bold"/>
              <a:sym typeface="Source Han Sans KR Bold"/>
            </a:endParaRPr>
          </a:p>
          <a:p>
            <a:pPr marL="0" lvl="0" indent="0" algn="l">
              <a:lnSpc>
                <a:spcPts val="2757"/>
              </a:lnSpc>
              <a:spcBef>
                <a:spcPct val="0"/>
              </a:spcBef>
            </a:pPr>
            <a:endParaRPr lang="en-US" sz="1969" b="1" spc="-70" dirty="0">
              <a:solidFill>
                <a:srgbClr val="000000"/>
              </a:solidFill>
              <a:latin typeface="+mn-ea"/>
              <a:cs typeface="Source Han Sans KR Bold"/>
              <a:sym typeface="Source Han Sans KR Bold"/>
            </a:endParaRPr>
          </a:p>
        </p:txBody>
      </p:sp>
      <p:sp>
        <p:nvSpPr>
          <p:cNvPr id="8" name="AutoShape 8">
            <a:extLst>
              <a:ext uri="{FF2B5EF4-FFF2-40B4-BE49-F238E27FC236}">
                <a16:creationId xmlns:a16="http://schemas.microsoft.com/office/drawing/2014/main" id="{995AF394-1B24-DFBE-B654-61BF6E8DE9AA}"/>
              </a:ext>
            </a:extLst>
          </p:cNvPr>
          <p:cNvSpPr/>
          <p:nvPr/>
        </p:nvSpPr>
        <p:spPr>
          <a:xfrm>
            <a:off x="7792461" y="6320010"/>
            <a:ext cx="0" cy="759414"/>
          </a:xfrm>
          <a:prstGeom prst="line">
            <a:avLst/>
          </a:prstGeom>
          <a:ln w="9525" cap="flat">
            <a:solidFill>
              <a:srgbClr val="DFDFDF"/>
            </a:solidFill>
            <a:prstDash val="solid"/>
            <a:headEnd type="none" w="sm" len="sm"/>
            <a:tailEnd type="none" w="sm" len="sm"/>
          </a:ln>
        </p:spPr>
      </p:sp>
      <p:sp>
        <p:nvSpPr>
          <p:cNvPr id="9" name="AutoShape 9">
            <a:extLst>
              <a:ext uri="{FF2B5EF4-FFF2-40B4-BE49-F238E27FC236}">
                <a16:creationId xmlns:a16="http://schemas.microsoft.com/office/drawing/2014/main" id="{94A13DE8-C7C4-64DF-EDA9-FAFC9EDE0A4A}"/>
              </a:ext>
            </a:extLst>
          </p:cNvPr>
          <p:cNvSpPr/>
          <p:nvPr/>
        </p:nvSpPr>
        <p:spPr>
          <a:xfrm>
            <a:off x="10387295" y="6320010"/>
            <a:ext cx="0" cy="759414"/>
          </a:xfrm>
          <a:prstGeom prst="line">
            <a:avLst/>
          </a:prstGeom>
          <a:ln w="9525" cap="flat">
            <a:solidFill>
              <a:srgbClr val="DFDFDF"/>
            </a:solidFill>
            <a:prstDash val="solid"/>
            <a:headEnd type="none" w="sm" len="sm"/>
            <a:tailEnd type="none" w="sm" len="sm"/>
          </a:ln>
        </p:spPr>
      </p:sp>
      <p:sp>
        <p:nvSpPr>
          <p:cNvPr id="11" name="TextBox 11">
            <a:extLst>
              <a:ext uri="{FF2B5EF4-FFF2-40B4-BE49-F238E27FC236}">
                <a16:creationId xmlns:a16="http://schemas.microsoft.com/office/drawing/2014/main" id="{66AD0C18-AECA-FB0B-DE4E-312C18DCB02A}"/>
              </a:ext>
            </a:extLst>
          </p:cNvPr>
          <p:cNvSpPr txBox="1"/>
          <p:nvPr/>
        </p:nvSpPr>
        <p:spPr>
          <a:xfrm>
            <a:off x="1183714" y="6035503"/>
            <a:ext cx="4502923" cy="2487861"/>
          </a:xfrm>
          <a:prstGeom prst="rect">
            <a:avLst/>
          </a:prstGeom>
        </p:spPr>
        <p:txBody>
          <a:bodyPr wrap="square" lIns="0" tIns="0" rIns="0" bIns="0" rtlCol="0" anchor="t">
            <a:spAutoFit/>
          </a:bodyPr>
          <a:lstStyle/>
          <a:p>
            <a:pPr algn="l">
              <a:lnSpc>
                <a:spcPts val="9674"/>
              </a:lnSpc>
            </a:pPr>
            <a:r>
              <a:rPr lang="ko-KR" altLang="en-US" sz="8800" b="1" spc="-617" dirty="0">
                <a:solidFill>
                  <a:srgbClr val="000000"/>
                </a:solidFill>
                <a:latin typeface="+mn-ea"/>
                <a:cs typeface="Source Han Sans KR Bold"/>
                <a:sym typeface="Source Han Sans KR Bold"/>
              </a:rPr>
              <a:t>데이터</a:t>
            </a:r>
            <a:endParaRPr lang="en-US" altLang="ko-KR" sz="8800" b="1" spc="-617" dirty="0">
              <a:solidFill>
                <a:srgbClr val="000000"/>
              </a:solidFill>
              <a:latin typeface="+mn-ea"/>
              <a:cs typeface="Source Han Sans KR Bold"/>
              <a:sym typeface="Source Han Sans KR Bold"/>
            </a:endParaRPr>
          </a:p>
          <a:p>
            <a:pPr algn="l">
              <a:lnSpc>
                <a:spcPts val="9674"/>
              </a:lnSpc>
            </a:pPr>
            <a:r>
              <a:rPr lang="ko-KR" altLang="en-US" sz="8800" b="1" spc="-617" dirty="0">
                <a:solidFill>
                  <a:srgbClr val="000000"/>
                </a:solidFill>
                <a:latin typeface="+mn-ea"/>
                <a:cs typeface="Source Han Sans KR Bold"/>
                <a:sym typeface="Source Han Sans KR Bold"/>
              </a:rPr>
              <a:t>분석</a:t>
            </a:r>
            <a:endParaRPr lang="en-US" sz="8800" b="1" spc="-617" dirty="0">
              <a:solidFill>
                <a:srgbClr val="000000"/>
              </a:solidFill>
              <a:latin typeface="+mn-ea"/>
              <a:cs typeface="Source Han Sans KR Bold"/>
              <a:sym typeface="Source Han Sans KR Bold"/>
            </a:endParaRPr>
          </a:p>
        </p:txBody>
      </p:sp>
      <p:sp>
        <p:nvSpPr>
          <p:cNvPr id="12" name="TextBox 12">
            <a:extLst>
              <a:ext uri="{FF2B5EF4-FFF2-40B4-BE49-F238E27FC236}">
                <a16:creationId xmlns:a16="http://schemas.microsoft.com/office/drawing/2014/main" id="{0D1E9433-69A9-0C84-4156-6BDFF19E2D29}"/>
              </a:ext>
            </a:extLst>
          </p:cNvPr>
          <p:cNvSpPr txBox="1"/>
          <p:nvPr/>
        </p:nvSpPr>
        <p:spPr>
          <a:xfrm>
            <a:off x="1299068" y="5101802"/>
            <a:ext cx="1267504" cy="456472"/>
          </a:xfrm>
          <a:prstGeom prst="rect">
            <a:avLst/>
          </a:prstGeom>
        </p:spPr>
        <p:txBody>
          <a:bodyPr lIns="0" tIns="0" rIns="0" bIns="0" rtlCol="0" anchor="t">
            <a:spAutoFit/>
          </a:bodyPr>
          <a:lstStyle/>
          <a:p>
            <a:pPr marL="0" lvl="0" indent="0" algn="l">
              <a:lnSpc>
                <a:spcPts val="3935"/>
              </a:lnSpc>
              <a:spcBef>
                <a:spcPct val="0"/>
              </a:spcBef>
            </a:pPr>
            <a:r>
              <a:rPr lang="en-US" sz="2811" dirty="0">
                <a:solidFill>
                  <a:srgbClr val="000000"/>
                </a:solidFill>
                <a:latin typeface="+mn-ea"/>
                <a:cs typeface="Telegraf"/>
                <a:sym typeface="Telegraf"/>
              </a:rPr>
              <a:t>Part </a:t>
            </a:r>
            <a:r>
              <a:rPr lang="en-US" altLang="ko-KR" sz="2811" dirty="0">
                <a:solidFill>
                  <a:srgbClr val="000000"/>
                </a:solidFill>
                <a:latin typeface="+mn-ea"/>
                <a:cs typeface="Telegraf"/>
                <a:sym typeface="Telegraf"/>
              </a:rPr>
              <a:t>2</a:t>
            </a:r>
            <a:endParaRPr lang="en-US" sz="2811" dirty="0">
              <a:solidFill>
                <a:srgbClr val="000000"/>
              </a:solidFill>
              <a:latin typeface="+mn-ea"/>
              <a:cs typeface="Telegraf"/>
              <a:sym typeface="Telegraf"/>
            </a:endParaRPr>
          </a:p>
        </p:txBody>
      </p:sp>
      <p:sp>
        <p:nvSpPr>
          <p:cNvPr id="13" name="TextBox 13">
            <a:extLst>
              <a:ext uri="{FF2B5EF4-FFF2-40B4-BE49-F238E27FC236}">
                <a16:creationId xmlns:a16="http://schemas.microsoft.com/office/drawing/2014/main" id="{2730AC43-8A4F-A2BD-1084-7DEEE27CD323}"/>
              </a:ext>
            </a:extLst>
          </p:cNvPr>
          <p:cNvSpPr txBox="1"/>
          <p:nvPr/>
        </p:nvSpPr>
        <p:spPr>
          <a:xfrm>
            <a:off x="8339348" y="6253335"/>
            <a:ext cx="874928" cy="350160"/>
          </a:xfrm>
          <a:prstGeom prst="rect">
            <a:avLst/>
          </a:prstGeom>
        </p:spPr>
        <p:txBody>
          <a:bodyPr lIns="0" tIns="0" rIns="0" bIns="0" rtlCol="0" anchor="t">
            <a:spAutoFit/>
          </a:bodyPr>
          <a:lstStyle/>
          <a:p>
            <a:pPr marL="0" lvl="0" indent="0" algn="l">
              <a:lnSpc>
                <a:spcPts val="2956"/>
              </a:lnSpc>
              <a:spcBef>
                <a:spcPct val="0"/>
              </a:spcBef>
            </a:pPr>
            <a:r>
              <a:rPr lang="en-US" altLang="ko-KR" sz="2111" dirty="0">
                <a:solidFill>
                  <a:srgbClr val="000000"/>
                </a:solidFill>
                <a:latin typeface="+mn-ea"/>
                <a:cs typeface="Telegraf"/>
                <a:sym typeface="Telegraf"/>
              </a:rPr>
              <a:t>2</a:t>
            </a:r>
            <a:r>
              <a:rPr lang="en-US" sz="2111" dirty="0">
                <a:solidFill>
                  <a:srgbClr val="000000"/>
                </a:solidFill>
                <a:latin typeface="+mn-ea"/>
                <a:cs typeface="Telegraf"/>
                <a:sym typeface="Telegraf"/>
              </a:rPr>
              <a:t>-2</a:t>
            </a:r>
          </a:p>
        </p:txBody>
      </p:sp>
      <p:sp>
        <p:nvSpPr>
          <p:cNvPr id="14" name="TextBox 14">
            <a:extLst>
              <a:ext uri="{FF2B5EF4-FFF2-40B4-BE49-F238E27FC236}">
                <a16:creationId xmlns:a16="http://schemas.microsoft.com/office/drawing/2014/main" id="{7D14ED9A-BA97-1D94-208F-156E9D41FD16}"/>
              </a:ext>
            </a:extLst>
          </p:cNvPr>
          <p:cNvSpPr txBox="1"/>
          <p:nvPr/>
        </p:nvSpPr>
        <p:spPr>
          <a:xfrm>
            <a:off x="5916826" y="6253335"/>
            <a:ext cx="874928" cy="350160"/>
          </a:xfrm>
          <a:prstGeom prst="rect">
            <a:avLst/>
          </a:prstGeom>
        </p:spPr>
        <p:txBody>
          <a:bodyPr lIns="0" tIns="0" rIns="0" bIns="0" rtlCol="0" anchor="t">
            <a:spAutoFit/>
          </a:bodyPr>
          <a:lstStyle/>
          <a:p>
            <a:pPr marL="0" lvl="0" indent="0" algn="l">
              <a:lnSpc>
                <a:spcPts val="2956"/>
              </a:lnSpc>
              <a:spcBef>
                <a:spcPct val="0"/>
              </a:spcBef>
            </a:pPr>
            <a:r>
              <a:rPr lang="en-US" altLang="ko-KR" sz="2111" dirty="0">
                <a:solidFill>
                  <a:srgbClr val="000000"/>
                </a:solidFill>
                <a:latin typeface="+mn-ea"/>
                <a:cs typeface="Telegraf"/>
                <a:sym typeface="Telegraf"/>
              </a:rPr>
              <a:t>2</a:t>
            </a:r>
            <a:r>
              <a:rPr lang="en-US" sz="2111" dirty="0">
                <a:solidFill>
                  <a:srgbClr val="000000"/>
                </a:solidFill>
                <a:latin typeface="+mn-ea"/>
                <a:cs typeface="Telegraf"/>
                <a:sym typeface="Telegraf"/>
              </a:rPr>
              <a:t>-1</a:t>
            </a:r>
          </a:p>
        </p:txBody>
      </p:sp>
      <p:sp>
        <p:nvSpPr>
          <p:cNvPr id="15" name="TextBox 15">
            <a:extLst>
              <a:ext uri="{FF2B5EF4-FFF2-40B4-BE49-F238E27FC236}">
                <a16:creationId xmlns:a16="http://schemas.microsoft.com/office/drawing/2014/main" id="{16B8171D-6A36-8AB7-D704-C8A93E184AEA}"/>
              </a:ext>
            </a:extLst>
          </p:cNvPr>
          <p:cNvSpPr txBox="1"/>
          <p:nvPr/>
        </p:nvSpPr>
        <p:spPr>
          <a:xfrm>
            <a:off x="10937528" y="6253335"/>
            <a:ext cx="873479" cy="350160"/>
          </a:xfrm>
          <a:prstGeom prst="rect">
            <a:avLst/>
          </a:prstGeom>
        </p:spPr>
        <p:txBody>
          <a:bodyPr lIns="0" tIns="0" rIns="0" bIns="0" rtlCol="0" anchor="t">
            <a:spAutoFit/>
          </a:bodyPr>
          <a:lstStyle/>
          <a:p>
            <a:pPr marL="0" lvl="0" indent="0" algn="l">
              <a:lnSpc>
                <a:spcPts val="2956"/>
              </a:lnSpc>
              <a:spcBef>
                <a:spcPct val="0"/>
              </a:spcBef>
            </a:pPr>
            <a:r>
              <a:rPr lang="en-US" altLang="ko-KR" sz="2111" dirty="0">
                <a:solidFill>
                  <a:srgbClr val="000000"/>
                </a:solidFill>
                <a:latin typeface="+mn-ea"/>
                <a:cs typeface="Telegraf"/>
                <a:sym typeface="Telegraf"/>
              </a:rPr>
              <a:t>2</a:t>
            </a:r>
            <a:r>
              <a:rPr lang="en-US" sz="2111" dirty="0">
                <a:solidFill>
                  <a:srgbClr val="000000"/>
                </a:solidFill>
                <a:latin typeface="+mn-ea"/>
                <a:cs typeface="Telegraf"/>
                <a:sym typeface="Telegraf"/>
              </a:rPr>
              <a:t>-3</a:t>
            </a:r>
          </a:p>
        </p:txBody>
      </p:sp>
      <p:sp>
        <p:nvSpPr>
          <p:cNvPr id="28" name="직사각형 27">
            <a:extLst>
              <a:ext uri="{FF2B5EF4-FFF2-40B4-BE49-F238E27FC236}">
                <a16:creationId xmlns:a16="http://schemas.microsoft.com/office/drawing/2014/main" id="{474A58E5-28A1-E4C2-76C5-59ECCC95EDA6}"/>
              </a:ext>
            </a:extLst>
          </p:cNvPr>
          <p:cNvSpPr/>
          <p:nvPr/>
        </p:nvSpPr>
        <p:spPr>
          <a:xfrm>
            <a:off x="14454000" y="-11033"/>
            <a:ext cx="3834000" cy="4368922"/>
          </a:xfrm>
          <a:prstGeom prst="rect">
            <a:avLst/>
          </a:prstGeom>
          <a:solidFill>
            <a:srgbClr val="13193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30" name="그룹 29">
            <a:extLst>
              <a:ext uri="{FF2B5EF4-FFF2-40B4-BE49-F238E27FC236}">
                <a16:creationId xmlns:a16="http://schemas.microsoft.com/office/drawing/2014/main" id="{E694B6B6-7A1C-CC6D-24BC-0034E6E2EE49}"/>
              </a:ext>
            </a:extLst>
          </p:cNvPr>
          <p:cNvGrpSpPr/>
          <p:nvPr/>
        </p:nvGrpSpPr>
        <p:grpSpPr>
          <a:xfrm>
            <a:off x="0" y="-11033"/>
            <a:ext cx="14544000" cy="4368922"/>
            <a:chOff x="0" y="-11033"/>
            <a:chExt cx="14544000" cy="4368922"/>
          </a:xfrm>
        </p:grpSpPr>
        <p:pic>
          <p:nvPicPr>
            <p:cNvPr id="3074" name="Picture 2">
              <a:extLst>
                <a:ext uri="{FF2B5EF4-FFF2-40B4-BE49-F238E27FC236}">
                  <a16:creationId xmlns:a16="http://schemas.microsoft.com/office/drawing/2014/main" id="{E7C338BE-DC9C-7091-942F-809ADDE200C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3992" b="15424"/>
            <a:stretch>
              <a:fillRect/>
            </a:stretch>
          </p:blipFill>
          <p:spPr bwMode="auto">
            <a:xfrm>
              <a:off x="3744000" y="-4281"/>
              <a:ext cx="10800000" cy="4362170"/>
            </a:xfrm>
            <a:prstGeom prst="rect">
              <a:avLst/>
            </a:prstGeom>
            <a:noFill/>
            <a:extLst>
              <a:ext uri="{909E8E84-426E-40DD-AFC4-6F175D3DCCD1}">
                <a14:hiddenFill xmlns:a14="http://schemas.microsoft.com/office/drawing/2010/main">
                  <a:solidFill>
                    <a:srgbClr val="FFFFFF"/>
                  </a:solidFill>
                </a14:hiddenFill>
              </a:ext>
            </a:extLst>
          </p:spPr>
        </p:pic>
        <p:sp>
          <p:nvSpPr>
            <p:cNvPr id="29" name="직사각형 28">
              <a:extLst>
                <a:ext uri="{FF2B5EF4-FFF2-40B4-BE49-F238E27FC236}">
                  <a16:creationId xmlns:a16="http://schemas.microsoft.com/office/drawing/2014/main" id="{19D49CBE-C1C0-BBC1-0010-165ED17BF857}"/>
                </a:ext>
              </a:extLst>
            </p:cNvPr>
            <p:cNvSpPr/>
            <p:nvPr/>
          </p:nvSpPr>
          <p:spPr>
            <a:xfrm>
              <a:off x="0" y="-11033"/>
              <a:ext cx="3834000" cy="4368922"/>
            </a:xfrm>
            <a:prstGeom prst="rect">
              <a:avLst/>
            </a:prstGeom>
            <a:gradFill flip="none" rotWithShape="1">
              <a:gsLst>
                <a:gs pos="56084">
                  <a:srgbClr val="1A3F6B"/>
                </a:gs>
                <a:gs pos="31746">
                  <a:srgbClr val="194470"/>
                </a:gs>
                <a:gs pos="0">
                  <a:srgbClr val="325880"/>
                </a:gs>
                <a:gs pos="74000">
                  <a:srgbClr val="153B60"/>
                </a:gs>
                <a:gs pos="83000">
                  <a:srgbClr val="193356"/>
                </a:gs>
                <a:gs pos="100000">
                  <a:srgbClr val="132A49"/>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9474245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7EC789-8F1D-DD4C-DD21-6520F2FC055D}"/>
            </a:ext>
          </a:extLst>
        </p:cNvPr>
        <p:cNvGrpSpPr/>
        <p:nvPr/>
      </p:nvGrpSpPr>
      <p:grpSpPr>
        <a:xfrm>
          <a:off x="0" y="0"/>
          <a:ext cx="0" cy="0"/>
          <a:chOff x="0" y="0"/>
          <a:chExt cx="0" cy="0"/>
        </a:xfrm>
      </p:grpSpPr>
      <p:sp>
        <p:nvSpPr>
          <p:cNvPr id="17" name="AutoShape 17">
            <a:extLst>
              <a:ext uri="{FF2B5EF4-FFF2-40B4-BE49-F238E27FC236}">
                <a16:creationId xmlns:a16="http://schemas.microsoft.com/office/drawing/2014/main" id="{535BB0B0-458A-DAA3-4E72-3B3B4E180418}"/>
              </a:ext>
            </a:extLst>
          </p:cNvPr>
          <p:cNvSpPr/>
          <p:nvPr/>
        </p:nvSpPr>
        <p:spPr>
          <a:xfrm>
            <a:off x="3878999" y="1074277"/>
            <a:ext cx="13491991" cy="0"/>
          </a:xfrm>
          <a:prstGeom prst="line">
            <a:avLst/>
          </a:prstGeom>
          <a:ln w="9525" cap="rnd">
            <a:solidFill>
              <a:srgbClr val="000000"/>
            </a:solidFill>
            <a:prstDash val="solid"/>
            <a:headEnd type="none" w="sm" len="sm"/>
            <a:tailEnd type="none" w="sm" len="sm"/>
          </a:ln>
        </p:spPr>
      </p:sp>
      <p:sp>
        <p:nvSpPr>
          <p:cNvPr id="26" name="TextBox 26">
            <a:extLst>
              <a:ext uri="{FF2B5EF4-FFF2-40B4-BE49-F238E27FC236}">
                <a16:creationId xmlns:a16="http://schemas.microsoft.com/office/drawing/2014/main" id="{D4754CEA-7AD3-6C23-E222-011F370E961A}"/>
              </a:ext>
            </a:extLst>
          </p:cNvPr>
          <p:cNvSpPr txBox="1"/>
          <p:nvPr/>
        </p:nvSpPr>
        <p:spPr>
          <a:xfrm>
            <a:off x="1197103" y="795626"/>
            <a:ext cx="3736349" cy="513795"/>
          </a:xfrm>
          <a:prstGeom prst="rect">
            <a:avLst/>
          </a:prstGeom>
        </p:spPr>
        <p:txBody>
          <a:bodyPr lIns="0" tIns="0" rIns="0" bIns="0" rtlCol="0" anchor="t">
            <a:spAutoFit/>
          </a:bodyPr>
          <a:lstStyle/>
          <a:p>
            <a:pPr algn="l">
              <a:lnSpc>
                <a:spcPts val="4329"/>
              </a:lnSpc>
            </a:pPr>
            <a:r>
              <a:rPr lang="ko-KR" altLang="en-US" sz="3092" b="1" spc="-197" dirty="0">
                <a:solidFill>
                  <a:srgbClr val="000000"/>
                </a:solidFill>
                <a:latin typeface="+mn-ea"/>
                <a:cs typeface="Source Han Sans KR Bold"/>
                <a:sym typeface="Source Han Sans KR Bold"/>
              </a:rPr>
              <a:t>데이터 </a:t>
            </a:r>
            <a:r>
              <a:rPr lang="ko-KR" altLang="en-US" sz="3092" b="1" spc="-197" dirty="0" err="1">
                <a:solidFill>
                  <a:srgbClr val="000000"/>
                </a:solidFill>
                <a:latin typeface="+mn-ea"/>
                <a:cs typeface="Source Han Sans KR Bold"/>
                <a:sym typeface="Source Han Sans KR Bold"/>
              </a:rPr>
              <a:t>전처리</a:t>
            </a:r>
            <a:endParaRPr lang="ko-KR" altLang="en-US" sz="3092" b="1" spc="-197" dirty="0">
              <a:solidFill>
                <a:srgbClr val="000000"/>
              </a:solidFill>
              <a:latin typeface="+mn-ea"/>
              <a:cs typeface="Source Han Sans KR Bold"/>
              <a:sym typeface="Source Han Sans KR Bold"/>
            </a:endParaRPr>
          </a:p>
        </p:txBody>
      </p:sp>
      <p:sp>
        <p:nvSpPr>
          <p:cNvPr id="39" name="TextBox 12">
            <a:extLst>
              <a:ext uri="{FF2B5EF4-FFF2-40B4-BE49-F238E27FC236}">
                <a16:creationId xmlns:a16="http://schemas.microsoft.com/office/drawing/2014/main" id="{CCC21CFC-142C-27B8-281D-F74A3C2970CB}"/>
              </a:ext>
            </a:extLst>
          </p:cNvPr>
          <p:cNvSpPr txBox="1"/>
          <p:nvPr/>
        </p:nvSpPr>
        <p:spPr>
          <a:xfrm>
            <a:off x="11574000" y="547028"/>
            <a:ext cx="5796991" cy="467820"/>
          </a:xfrm>
          <a:prstGeom prst="rect">
            <a:avLst/>
          </a:prstGeom>
        </p:spPr>
        <p:txBody>
          <a:bodyPr wrap="square" lIns="0" tIns="0" rIns="0" bIns="0" rtlCol="0" anchor="t">
            <a:spAutoFit/>
          </a:bodyPr>
          <a:lstStyle/>
          <a:p>
            <a:pPr marL="0" lvl="0" indent="0" algn="r">
              <a:lnSpc>
                <a:spcPts val="3935"/>
              </a:lnSpc>
              <a:spcBef>
                <a:spcPct val="0"/>
              </a:spcBef>
            </a:pPr>
            <a:r>
              <a:rPr lang="en-US" sz="2800" dirty="0">
                <a:solidFill>
                  <a:schemeClr val="tx1">
                    <a:lumMod val="50000"/>
                    <a:lumOff val="50000"/>
                  </a:schemeClr>
                </a:solidFill>
                <a:latin typeface="+mn-ea"/>
                <a:cs typeface="Telegraf"/>
                <a:sym typeface="Telegraf"/>
              </a:rPr>
              <a:t>Part </a:t>
            </a:r>
            <a:r>
              <a:rPr lang="en-US" altLang="ko-KR" sz="2800" dirty="0">
                <a:solidFill>
                  <a:schemeClr val="tx1">
                    <a:lumMod val="50000"/>
                    <a:lumOff val="50000"/>
                  </a:schemeClr>
                </a:solidFill>
                <a:latin typeface="+mn-ea"/>
                <a:cs typeface="Telegraf"/>
                <a:sym typeface="Telegraf"/>
              </a:rPr>
              <a:t>2</a:t>
            </a:r>
            <a:r>
              <a:rPr lang="en-US" sz="2800" dirty="0">
                <a:solidFill>
                  <a:schemeClr val="tx1">
                    <a:lumMod val="50000"/>
                    <a:lumOff val="50000"/>
                  </a:schemeClr>
                </a:solidFill>
                <a:latin typeface="+mn-ea"/>
                <a:cs typeface="Telegraf"/>
                <a:sym typeface="Telegraf"/>
              </a:rPr>
              <a:t> </a:t>
            </a:r>
            <a:r>
              <a:rPr lang="en-US" altLang="ko-KR" sz="2800" dirty="0">
                <a:solidFill>
                  <a:schemeClr val="tx1">
                    <a:lumMod val="50000"/>
                    <a:lumOff val="50000"/>
                  </a:schemeClr>
                </a:solidFill>
                <a:latin typeface="+mn-ea"/>
                <a:cs typeface="Telegraf"/>
                <a:sym typeface="Telegraf"/>
              </a:rPr>
              <a:t>– </a:t>
            </a:r>
            <a:r>
              <a:rPr lang="ko-KR" altLang="en-US" sz="2800" dirty="0">
                <a:solidFill>
                  <a:schemeClr val="tx1">
                    <a:lumMod val="50000"/>
                    <a:lumOff val="50000"/>
                  </a:schemeClr>
                </a:solidFill>
                <a:latin typeface="+mn-ea"/>
                <a:cs typeface="Telegraf"/>
                <a:sym typeface="Telegraf"/>
              </a:rPr>
              <a:t>데이터분석</a:t>
            </a:r>
            <a:endParaRPr lang="en-US" sz="2800" dirty="0">
              <a:solidFill>
                <a:schemeClr val="tx1">
                  <a:lumMod val="50000"/>
                  <a:lumOff val="50000"/>
                </a:schemeClr>
              </a:solidFill>
              <a:latin typeface="+mn-ea"/>
              <a:cs typeface="Telegraf"/>
              <a:sym typeface="Telegraf"/>
            </a:endParaRPr>
          </a:p>
        </p:txBody>
      </p:sp>
    </p:spTree>
    <p:extLst>
      <p:ext uri="{BB962C8B-B14F-4D97-AF65-F5344CB8AC3E}">
        <p14:creationId xmlns:p14="http://schemas.microsoft.com/office/powerpoint/2010/main" val="8576132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F24201-31B3-C105-D07E-A737E8475F64}"/>
            </a:ext>
          </a:extLst>
        </p:cNvPr>
        <p:cNvGrpSpPr/>
        <p:nvPr/>
      </p:nvGrpSpPr>
      <p:grpSpPr>
        <a:xfrm>
          <a:off x="0" y="0"/>
          <a:ext cx="0" cy="0"/>
          <a:chOff x="0" y="0"/>
          <a:chExt cx="0" cy="0"/>
        </a:xfrm>
      </p:grpSpPr>
      <p:sp>
        <p:nvSpPr>
          <p:cNvPr id="17" name="AutoShape 17">
            <a:extLst>
              <a:ext uri="{FF2B5EF4-FFF2-40B4-BE49-F238E27FC236}">
                <a16:creationId xmlns:a16="http://schemas.microsoft.com/office/drawing/2014/main" id="{C2F5AE6F-5E4A-BBD1-C020-6ED80975F7F4}"/>
              </a:ext>
            </a:extLst>
          </p:cNvPr>
          <p:cNvSpPr/>
          <p:nvPr/>
        </p:nvSpPr>
        <p:spPr>
          <a:xfrm>
            <a:off x="3878999" y="1074277"/>
            <a:ext cx="13491991" cy="0"/>
          </a:xfrm>
          <a:prstGeom prst="line">
            <a:avLst/>
          </a:prstGeom>
          <a:ln w="9525" cap="rnd">
            <a:solidFill>
              <a:srgbClr val="000000"/>
            </a:solidFill>
            <a:prstDash val="solid"/>
            <a:headEnd type="none" w="sm" len="sm"/>
            <a:tailEnd type="none" w="sm" len="sm"/>
          </a:ln>
        </p:spPr>
      </p:sp>
      <p:sp>
        <p:nvSpPr>
          <p:cNvPr id="26" name="TextBox 26">
            <a:extLst>
              <a:ext uri="{FF2B5EF4-FFF2-40B4-BE49-F238E27FC236}">
                <a16:creationId xmlns:a16="http://schemas.microsoft.com/office/drawing/2014/main" id="{6DED0D3E-2EF8-8CC0-BA94-DB0825B53BA5}"/>
              </a:ext>
            </a:extLst>
          </p:cNvPr>
          <p:cNvSpPr txBox="1"/>
          <p:nvPr/>
        </p:nvSpPr>
        <p:spPr>
          <a:xfrm>
            <a:off x="1197103" y="795626"/>
            <a:ext cx="3736349" cy="513795"/>
          </a:xfrm>
          <a:prstGeom prst="rect">
            <a:avLst/>
          </a:prstGeom>
        </p:spPr>
        <p:txBody>
          <a:bodyPr lIns="0" tIns="0" rIns="0" bIns="0" rtlCol="0" anchor="t">
            <a:spAutoFit/>
          </a:bodyPr>
          <a:lstStyle/>
          <a:p>
            <a:pPr algn="l">
              <a:lnSpc>
                <a:spcPts val="4329"/>
              </a:lnSpc>
            </a:pPr>
            <a:r>
              <a:rPr lang="ko-KR" altLang="en-US" sz="3092" b="1" spc="-197" dirty="0">
                <a:solidFill>
                  <a:srgbClr val="000000"/>
                </a:solidFill>
                <a:latin typeface="+mn-ea"/>
                <a:cs typeface="Source Han Sans KR Bold"/>
                <a:sym typeface="Source Han Sans KR Bold"/>
              </a:rPr>
              <a:t>데이터 </a:t>
            </a:r>
            <a:r>
              <a:rPr lang="ko-KR" altLang="en-US" sz="3092" b="1" spc="-197" dirty="0" err="1">
                <a:solidFill>
                  <a:srgbClr val="000000"/>
                </a:solidFill>
                <a:latin typeface="+mn-ea"/>
                <a:cs typeface="Source Han Sans KR Bold"/>
                <a:sym typeface="Source Han Sans KR Bold"/>
              </a:rPr>
              <a:t>전처리</a:t>
            </a:r>
            <a:endParaRPr lang="ko-KR" altLang="en-US" sz="3092" b="1" spc="-197" dirty="0">
              <a:solidFill>
                <a:srgbClr val="000000"/>
              </a:solidFill>
              <a:latin typeface="+mn-ea"/>
              <a:cs typeface="Source Han Sans KR Bold"/>
              <a:sym typeface="Source Han Sans KR Bold"/>
            </a:endParaRPr>
          </a:p>
        </p:txBody>
      </p:sp>
      <p:sp>
        <p:nvSpPr>
          <p:cNvPr id="39" name="TextBox 12">
            <a:extLst>
              <a:ext uri="{FF2B5EF4-FFF2-40B4-BE49-F238E27FC236}">
                <a16:creationId xmlns:a16="http://schemas.microsoft.com/office/drawing/2014/main" id="{A2ABDF43-1479-C88D-F35B-3CFB56545CFC}"/>
              </a:ext>
            </a:extLst>
          </p:cNvPr>
          <p:cNvSpPr txBox="1"/>
          <p:nvPr/>
        </p:nvSpPr>
        <p:spPr>
          <a:xfrm>
            <a:off x="11574000" y="547028"/>
            <a:ext cx="5796991" cy="467820"/>
          </a:xfrm>
          <a:prstGeom prst="rect">
            <a:avLst/>
          </a:prstGeom>
        </p:spPr>
        <p:txBody>
          <a:bodyPr wrap="square" lIns="0" tIns="0" rIns="0" bIns="0" rtlCol="0" anchor="t">
            <a:spAutoFit/>
          </a:bodyPr>
          <a:lstStyle/>
          <a:p>
            <a:pPr marL="0" lvl="0" indent="0" algn="r">
              <a:lnSpc>
                <a:spcPts val="3935"/>
              </a:lnSpc>
              <a:spcBef>
                <a:spcPct val="0"/>
              </a:spcBef>
            </a:pPr>
            <a:r>
              <a:rPr lang="en-US" sz="2800" dirty="0">
                <a:solidFill>
                  <a:schemeClr val="tx1">
                    <a:lumMod val="50000"/>
                    <a:lumOff val="50000"/>
                  </a:schemeClr>
                </a:solidFill>
                <a:latin typeface="+mn-ea"/>
                <a:cs typeface="Telegraf"/>
                <a:sym typeface="Telegraf"/>
              </a:rPr>
              <a:t>Part </a:t>
            </a:r>
            <a:r>
              <a:rPr lang="en-US" altLang="ko-KR" sz="2800" dirty="0">
                <a:solidFill>
                  <a:schemeClr val="tx1">
                    <a:lumMod val="50000"/>
                    <a:lumOff val="50000"/>
                  </a:schemeClr>
                </a:solidFill>
                <a:latin typeface="+mn-ea"/>
                <a:cs typeface="Telegraf"/>
                <a:sym typeface="Telegraf"/>
              </a:rPr>
              <a:t>2</a:t>
            </a:r>
            <a:r>
              <a:rPr lang="en-US" sz="2800" dirty="0">
                <a:solidFill>
                  <a:schemeClr val="tx1">
                    <a:lumMod val="50000"/>
                    <a:lumOff val="50000"/>
                  </a:schemeClr>
                </a:solidFill>
                <a:latin typeface="+mn-ea"/>
                <a:cs typeface="Telegraf"/>
                <a:sym typeface="Telegraf"/>
              </a:rPr>
              <a:t> </a:t>
            </a:r>
            <a:r>
              <a:rPr lang="en-US" altLang="ko-KR" sz="2800" dirty="0">
                <a:solidFill>
                  <a:schemeClr val="tx1">
                    <a:lumMod val="50000"/>
                    <a:lumOff val="50000"/>
                  </a:schemeClr>
                </a:solidFill>
                <a:latin typeface="+mn-ea"/>
                <a:cs typeface="Telegraf"/>
                <a:sym typeface="Telegraf"/>
              </a:rPr>
              <a:t>– </a:t>
            </a:r>
            <a:r>
              <a:rPr lang="ko-KR" altLang="en-US" sz="2800" dirty="0">
                <a:solidFill>
                  <a:schemeClr val="tx1">
                    <a:lumMod val="50000"/>
                    <a:lumOff val="50000"/>
                  </a:schemeClr>
                </a:solidFill>
                <a:latin typeface="+mn-ea"/>
                <a:cs typeface="Telegraf"/>
                <a:sym typeface="Telegraf"/>
              </a:rPr>
              <a:t>데이터분석</a:t>
            </a:r>
            <a:endParaRPr lang="en-US" sz="2800" dirty="0">
              <a:solidFill>
                <a:schemeClr val="tx1">
                  <a:lumMod val="50000"/>
                  <a:lumOff val="50000"/>
                </a:schemeClr>
              </a:solidFill>
              <a:latin typeface="+mn-ea"/>
              <a:cs typeface="Telegraf"/>
              <a:sym typeface="Telegraf"/>
            </a:endParaRPr>
          </a:p>
        </p:txBody>
      </p:sp>
    </p:spTree>
    <p:extLst>
      <p:ext uri="{BB962C8B-B14F-4D97-AF65-F5344CB8AC3E}">
        <p14:creationId xmlns:p14="http://schemas.microsoft.com/office/powerpoint/2010/main" val="6787153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1DE1EC-F8B2-46C3-0E0E-8CE6DC8FD1DE}"/>
            </a:ext>
          </a:extLst>
        </p:cNvPr>
        <p:cNvGrpSpPr/>
        <p:nvPr/>
      </p:nvGrpSpPr>
      <p:grpSpPr>
        <a:xfrm>
          <a:off x="0" y="0"/>
          <a:ext cx="0" cy="0"/>
          <a:chOff x="0" y="0"/>
          <a:chExt cx="0" cy="0"/>
        </a:xfrm>
      </p:grpSpPr>
      <p:sp>
        <p:nvSpPr>
          <p:cNvPr id="17" name="AutoShape 17">
            <a:extLst>
              <a:ext uri="{FF2B5EF4-FFF2-40B4-BE49-F238E27FC236}">
                <a16:creationId xmlns:a16="http://schemas.microsoft.com/office/drawing/2014/main" id="{F6CC422D-B3D2-7D1E-5BAF-E0F748DEB981}"/>
              </a:ext>
            </a:extLst>
          </p:cNvPr>
          <p:cNvSpPr/>
          <p:nvPr/>
        </p:nvSpPr>
        <p:spPr>
          <a:xfrm>
            <a:off x="3878999" y="1074277"/>
            <a:ext cx="13491991" cy="0"/>
          </a:xfrm>
          <a:prstGeom prst="line">
            <a:avLst/>
          </a:prstGeom>
          <a:ln w="9525" cap="rnd">
            <a:solidFill>
              <a:srgbClr val="000000"/>
            </a:solidFill>
            <a:prstDash val="solid"/>
            <a:headEnd type="none" w="sm" len="sm"/>
            <a:tailEnd type="none" w="sm" len="sm"/>
          </a:ln>
        </p:spPr>
      </p:sp>
      <p:sp>
        <p:nvSpPr>
          <p:cNvPr id="26" name="TextBox 26">
            <a:extLst>
              <a:ext uri="{FF2B5EF4-FFF2-40B4-BE49-F238E27FC236}">
                <a16:creationId xmlns:a16="http://schemas.microsoft.com/office/drawing/2014/main" id="{C5021F0B-ADC9-29C4-FAC3-FC3A846A258C}"/>
              </a:ext>
            </a:extLst>
          </p:cNvPr>
          <p:cNvSpPr txBox="1"/>
          <p:nvPr/>
        </p:nvSpPr>
        <p:spPr>
          <a:xfrm>
            <a:off x="1197103" y="795626"/>
            <a:ext cx="3736349" cy="513795"/>
          </a:xfrm>
          <a:prstGeom prst="rect">
            <a:avLst/>
          </a:prstGeom>
        </p:spPr>
        <p:txBody>
          <a:bodyPr lIns="0" tIns="0" rIns="0" bIns="0" rtlCol="0" anchor="t">
            <a:spAutoFit/>
          </a:bodyPr>
          <a:lstStyle/>
          <a:p>
            <a:pPr algn="l">
              <a:lnSpc>
                <a:spcPts val="4329"/>
              </a:lnSpc>
            </a:pPr>
            <a:r>
              <a:rPr lang="ko-KR" altLang="en-US" sz="3092" b="1" spc="-197" dirty="0">
                <a:solidFill>
                  <a:srgbClr val="000000"/>
                </a:solidFill>
                <a:latin typeface="+mn-ea"/>
                <a:cs typeface="Source Han Sans KR Bold"/>
                <a:sym typeface="Source Han Sans KR Bold"/>
              </a:rPr>
              <a:t>판매 제품 분석</a:t>
            </a:r>
          </a:p>
        </p:txBody>
      </p:sp>
      <p:sp>
        <p:nvSpPr>
          <p:cNvPr id="39" name="TextBox 12">
            <a:extLst>
              <a:ext uri="{FF2B5EF4-FFF2-40B4-BE49-F238E27FC236}">
                <a16:creationId xmlns:a16="http://schemas.microsoft.com/office/drawing/2014/main" id="{9DF7CDEC-6579-F12D-DF44-ABC04CE62058}"/>
              </a:ext>
            </a:extLst>
          </p:cNvPr>
          <p:cNvSpPr txBox="1"/>
          <p:nvPr/>
        </p:nvSpPr>
        <p:spPr>
          <a:xfrm>
            <a:off x="11574000" y="547028"/>
            <a:ext cx="5796991" cy="467820"/>
          </a:xfrm>
          <a:prstGeom prst="rect">
            <a:avLst/>
          </a:prstGeom>
        </p:spPr>
        <p:txBody>
          <a:bodyPr wrap="square" lIns="0" tIns="0" rIns="0" bIns="0" rtlCol="0" anchor="t">
            <a:spAutoFit/>
          </a:bodyPr>
          <a:lstStyle/>
          <a:p>
            <a:pPr marL="0" lvl="0" indent="0" algn="r">
              <a:lnSpc>
                <a:spcPts val="3935"/>
              </a:lnSpc>
              <a:spcBef>
                <a:spcPct val="0"/>
              </a:spcBef>
            </a:pPr>
            <a:r>
              <a:rPr lang="en-US" sz="2800" dirty="0">
                <a:solidFill>
                  <a:schemeClr val="tx1">
                    <a:lumMod val="50000"/>
                    <a:lumOff val="50000"/>
                  </a:schemeClr>
                </a:solidFill>
                <a:latin typeface="+mn-ea"/>
                <a:cs typeface="Telegraf"/>
                <a:sym typeface="Telegraf"/>
              </a:rPr>
              <a:t>Part </a:t>
            </a:r>
            <a:r>
              <a:rPr lang="en-US" altLang="ko-KR" sz="2800" dirty="0">
                <a:solidFill>
                  <a:schemeClr val="tx1">
                    <a:lumMod val="50000"/>
                    <a:lumOff val="50000"/>
                  </a:schemeClr>
                </a:solidFill>
                <a:latin typeface="+mn-ea"/>
                <a:cs typeface="Telegraf"/>
                <a:sym typeface="Telegraf"/>
              </a:rPr>
              <a:t>2</a:t>
            </a:r>
            <a:r>
              <a:rPr lang="en-US" sz="2800" dirty="0">
                <a:solidFill>
                  <a:schemeClr val="tx1">
                    <a:lumMod val="50000"/>
                    <a:lumOff val="50000"/>
                  </a:schemeClr>
                </a:solidFill>
                <a:latin typeface="+mn-ea"/>
                <a:cs typeface="Telegraf"/>
                <a:sym typeface="Telegraf"/>
              </a:rPr>
              <a:t> </a:t>
            </a:r>
            <a:r>
              <a:rPr lang="en-US" altLang="ko-KR" sz="2800" dirty="0">
                <a:solidFill>
                  <a:schemeClr val="tx1">
                    <a:lumMod val="50000"/>
                    <a:lumOff val="50000"/>
                  </a:schemeClr>
                </a:solidFill>
                <a:latin typeface="+mn-ea"/>
                <a:cs typeface="Telegraf"/>
                <a:sym typeface="Telegraf"/>
              </a:rPr>
              <a:t>– </a:t>
            </a:r>
            <a:r>
              <a:rPr lang="ko-KR" altLang="en-US" sz="2800" dirty="0">
                <a:solidFill>
                  <a:schemeClr val="tx1">
                    <a:lumMod val="50000"/>
                    <a:lumOff val="50000"/>
                  </a:schemeClr>
                </a:solidFill>
                <a:latin typeface="+mn-ea"/>
                <a:cs typeface="Telegraf"/>
                <a:sym typeface="Telegraf"/>
              </a:rPr>
              <a:t>데이터분석</a:t>
            </a:r>
            <a:endParaRPr lang="en-US" sz="2800" dirty="0">
              <a:solidFill>
                <a:schemeClr val="tx1">
                  <a:lumMod val="50000"/>
                  <a:lumOff val="50000"/>
                </a:schemeClr>
              </a:solidFill>
              <a:latin typeface="+mn-ea"/>
              <a:cs typeface="Telegraf"/>
              <a:sym typeface="Telegraf"/>
            </a:endParaRPr>
          </a:p>
        </p:txBody>
      </p:sp>
    </p:spTree>
    <p:extLst>
      <p:ext uri="{BB962C8B-B14F-4D97-AF65-F5344CB8AC3E}">
        <p14:creationId xmlns:p14="http://schemas.microsoft.com/office/powerpoint/2010/main" val="11816415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D45AFD-40FF-A891-D056-58D31CF43388}"/>
            </a:ext>
          </a:extLst>
        </p:cNvPr>
        <p:cNvGrpSpPr/>
        <p:nvPr/>
      </p:nvGrpSpPr>
      <p:grpSpPr>
        <a:xfrm>
          <a:off x="0" y="0"/>
          <a:ext cx="0" cy="0"/>
          <a:chOff x="0" y="0"/>
          <a:chExt cx="0" cy="0"/>
        </a:xfrm>
      </p:grpSpPr>
      <p:sp>
        <p:nvSpPr>
          <p:cNvPr id="17" name="AutoShape 17">
            <a:extLst>
              <a:ext uri="{FF2B5EF4-FFF2-40B4-BE49-F238E27FC236}">
                <a16:creationId xmlns:a16="http://schemas.microsoft.com/office/drawing/2014/main" id="{09AD0979-F38E-C556-4E14-D4515BBEB692}"/>
              </a:ext>
            </a:extLst>
          </p:cNvPr>
          <p:cNvSpPr/>
          <p:nvPr/>
        </p:nvSpPr>
        <p:spPr>
          <a:xfrm>
            <a:off x="3878999" y="1074277"/>
            <a:ext cx="13491991" cy="0"/>
          </a:xfrm>
          <a:prstGeom prst="line">
            <a:avLst/>
          </a:prstGeom>
          <a:ln w="9525" cap="rnd">
            <a:solidFill>
              <a:srgbClr val="000000"/>
            </a:solidFill>
            <a:prstDash val="solid"/>
            <a:headEnd type="none" w="sm" len="sm"/>
            <a:tailEnd type="none" w="sm" len="sm"/>
          </a:ln>
        </p:spPr>
      </p:sp>
      <p:sp>
        <p:nvSpPr>
          <p:cNvPr id="26" name="TextBox 26">
            <a:extLst>
              <a:ext uri="{FF2B5EF4-FFF2-40B4-BE49-F238E27FC236}">
                <a16:creationId xmlns:a16="http://schemas.microsoft.com/office/drawing/2014/main" id="{8F7C3CA3-74F7-F166-57EA-FA581BA8EC91}"/>
              </a:ext>
            </a:extLst>
          </p:cNvPr>
          <p:cNvSpPr txBox="1"/>
          <p:nvPr/>
        </p:nvSpPr>
        <p:spPr>
          <a:xfrm>
            <a:off x="1197103" y="795626"/>
            <a:ext cx="3736349" cy="513795"/>
          </a:xfrm>
          <a:prstGeom prst="rect">
            <a:avLst/>
          </a:prstGeom>
        </p:spPr>
        <p:txBody>
          <a:bodyPr lIns="0" tIns="0" rIns="0" bIns="0" rtlCol="0" anchor="t">
            <a:spAutoFit/>
          </a:bodyPr>
          <a:lstStyle/>
          <a:p>
            <a:pPr algn="l">
              <a:lnSpc>
                <a:spcPts val="4329"/>
              </a:lnSpc>
            </a:pPr>
            <a:r>
              <a:rPr lang="ko-KR" altLang="en-US" sz="3092" b="1" spc="-197" dirty="0">
                <a:solidFill>
                  <a:srgbClr val="000000"/>
                </a:solidFill>
                <a:latin typeface="+mn-ea"/>
                <a:cs typeface="Source Han Sans KR Bold"/>
                <a:sym typeface="Source Han Sans KR Bold"/>
              </a:rPr>
              <a:t>판매 제품 분석</a:t>
            </a:r>
          </a:p>
        </p:txBody>
      </p:sp>
      <p:sp>
        <p:nvSpPr>
          <p:cNvPr id="39" name="TextBox 12">
            <a:extLst>
              <a:ext uri="{FF2B5EF4-FFF2-40B4-BE49-F238E27FC236}">
                <a16:creationId xmlns:a16="http://schemas.microsoft.com/office/drawing/2014/main" id="{8BC8B558-B7FF-7BEB-426C-D96D4A1D9280}"/>
              </a:ext>
            </a:extLst>
          </p:cNvPr>
          <p:cNvSpPr txBox="1"/>
          <p:nvPr/>
        </p:nvSpPr>
        <p:spPr>
          <a:xfrm>
            <a:off x="11574000" y="547028"/>
            <a:ext cx="5796991" cy="467820"/>
          </a:xfrm>
          <a:prstGeom prst="rect">
            <a:avLst/>
          </a:prstGeom>
        </p:spPr>
        <p:txBody>
          <a:bodyPr wrap="square" lIns="0" tIns="0" rIns="0" bIns="0" rtlCol="0" anchor="t">
            <a:spAutoFit/>
          </a:bodyPr>
          <a:lstStyle/>
          <a:p>
            <a:pPr marL="0" lvl="0" indent="0" algn="r">
              <a:lnSpc>
                <a:spcPts val="3935"/>
              </a:lnSpc>
              <a:spcBef>
                <a:spcPct val="0"/>
              </a:spcBef>
            </a:pPr>
            <a:r>
              <a:rPr lang="en-US" sz="2800" dirty="0">
                <a:solidFill>
                  <a:schemeClr val="tx1">
                    <a:lumMod val="50000"/>
                    <a:lumOff val="50000"/>
                  </a:schemeClr>
                </a:solidFill>
                <a:latin typeface="+mn-ea"/>
                <a:cs typeface="Telegraf"/>
                <a:sym typeface="Telegraf"/>
              </a:rPr>
              <a:t>Part </a:t>
            </a:r>
            <a:r>
              <a:rPr lang="en-US" altLang="ko-KR" sz="2800" dirty="0">
                <a:solidFill>
                  <a:schemeClr val="tx1">
                    <a:lumMod val="50000"/>
                    <a:lumOff val="50000"/>
                  </a:schemeClr>
                </a:solidFill>
                <a:latin typeface="+mn-ea"/>
                <a:cs typeface="Telegraf"/>
                <a:sym typeface="Telegraf"/>
              </a:rPr>
              <a:t>2</a:t>
            </a:r>
            <a:r>
              <a:rPr lang="en-US" sz="2800" dirty="0">
                <a:solidFill>
                  <a:schemeClr val="tx1">
                    <a:lumMod val="50000"/>
                    <a:lumOff val="50000"/>
                  </a:schemeClr>
                </a:solidFill>
                <a:latin typeface="+mn-ea"/>
                <a:cs typeface="Telegraf"/>
                <a:sym typeface="Telegraf"/>
              </a:rPr>
              <a:t> </a:t>
            </a:r>
            <a:r>
              <a:rPr lang="en-US" altLang="ko-KR" sz="2800" dirty="0">
                <a:solidFill>
                  <a:schemeClr val="tx1">
                    <a:lumMod val="50000"/>
                    <a:lumOff val="50000"/>
                  </a:schemeClr>
                </a:solidFill>
                <a:latin typeface="+mn-ea"/>
                <a:cs typeface="Telegraf"/>
                <a:sym typeface="Telegraf"/>
              </a:rPr>
              <a:t>– </a:t>
            </a:r>
            <a:r>
              <a:rPr lang="ko-KR" altLang="en-US" sz="2800" dirty="0">
                <a:solidFill>
                  <a:schemeClr val="tx1">
                    <a:lumMod val="50000"/>
                    <a:lumOff val="50000"/>
                  </a:schemeClr>
                </a:solidFill>
                <a:latin typeface="+mn-ea"/>
                <a:cs typeface="Telegraf"/>
                <a:sym typeface="Telegraf"/>
              </a:rPr>
              <a:t>데이터분석</a:t>
            </a:r>
            <a:endParaRPr lang="en-US" sz="2800" dirty="0">
              <a:solidFill>
                <a:schemeClr val="tx1">
                  <a:lumMod val="50000"/>
                  <a:lumOff val="50000"/>
                </a:schemeClr>
              </a:solidFill>
              <a:latin typeface="+mn-ea"/>
              <a:cs typeface="Telegraf"/>
              <a:sym typeface="Telegraf"/>
            </a:endParaRPr>
          </a:p>
        </p:txBody>
      </p:sp>
    </p:spTree>
    <p:extLst>
      <p:ext uri="{BB962C8B-B14F-4D97-AF65-F5344CB8AC3E}">
        <p14:creationId xmlns:p14="http://schemas.microsoft.com/office/powerpoint/2010/main" val="22757874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93037E-D13E-5994-2AD2-10F833AD5569}"/>
            </a:ext>
          </a:extLst>
        </p:cNvPr>
        <p:cNvGrpSpPr/>
        <p:nvPr/>
      </p:nvGrpSpPr>
      <p:grpSpPr>
        <a:xfrm>
          <a:off x="0" y="0"/>
          <a:ext cx="0" cy="0"/>
          <a:chOff x="0" y="0"/>
          <a:chExt cx="0" cy="0"/>
        </a:xfrm>
      </p:grpSpPr>
      <p:sp>
        <p:nvSpPr>
          <p:cNvPr id="17" name="AutoShape 17">
            <a:extLst>
              <a:ext uri="{FF2B5EF4-FFF2-40B4-BE49-F238E27FC236}">
                <a16:creationId xmlns:a16="http://schemas.microsoft.com/office/drawing/2014/main" id="{6B4B101C-1911-8CB9-07B2-3865B042CCA0}"/>
              </a:ext>
            </a:extLst>
          </p:cNvPr>
          <p:cNvSpPr/>
          <p:nvPr/>
        </p:nvSpPr>
        <p:spPr>
          <a:xfrm>
            <a:off x="4554538" y="1074277"/>
            <a:ext cx="12816452" cy="0"/>
          </a:xfrm>
          <a:prstGeom prst="line">
            <a:avLst/>
          </a:prstGeom>
          <a:ln w="9525" cap="rnd">
            <a:solidFill>
              <a:srgbClr val="000000"/>
            </a:solidFill>
            <a:prstDash val="solid"/>
            <a:headEnd type="none" w="sm" len="sm"/>
            <a:tailEnd type="none" w="sm" len="sm"/>
          </a:ln>
        </p:spPr>
      </p:sp>
      <p:sp>
        <p:nvSpPr>
          <p:cNvPr id="26" name="TextBox 26">
            <a:extLst>
              <a:ext uri="{FF2B5EF4-FFF2-40B4-BE49-F238E27FC236}">
                <a16:creationId xmlns:a16="http://schemas.microsoft.com/office/drawing/2014/main" id="{301382C3-6BB5-9F61-4063-15B2AC2997DC}"/>
              </a:ext>
            </a:extLst>
          </p:cNvPr>
          <p:cNvSpPr txBox="1"/>
          <p:nvPr/>
        </p:nvSpPr>
        <p:spPr>
          <a:xfrm>
            <a:off x="1197103" y="795626"/>
            <a:ext cx="3736349" cy="1051506"/>
          </a:xfrm>
          <a:prstGeom prst="rect">
            <a:avLst/>
          </a:prstGeom>
        </p:spPr>
        <p:txBody>
          <a:bodyPr lIns="0" tIns="0" rIns="0" bIns="0" rtlCol="0" anchor="t">
            <a:spAutoFit/>
          </a:bodyPr>
          <a:lstStyle/>
          <a:p>
            <a:pPr algn="l">
              <a:lnSpc>
                <a:spcPts val="4329"/>
              </a:lnSpc>
            </a:pPr>
            <a:r>
              <a:rPr lang="ko-KR" altLang="en-US" sz="3092" b="1" spc="-197" dirty="0">
                <a:solidFill>
                  <a:srgbClr val="000000"/>
                </a:solidFill>
                <a:latin typeface="+mn-ea"/>
                <a:cs typeface="Source Han Sans KR Bold"/>
                <a:sym typeface="Source Han Sans KR Bold"/>
              </a:rPr>
              <a:t>고객 세그먼트 분석</a:t>
            </a:r>
          </a:p>
          <a:p>
            <a:pPr algn="l">
              <a:lnSpc>
                <a:spcPts val="4329"/>
              </a:lnSpc>
            </a:pPr>
            <a:endParaRPr lang="ko-KR" altLang="en-US" sz="3092" b="1" spc="-197" dirty="0">
              <a:solidFill>
                <a:srgbClr val="000000"/>
              </a:solidFill>
              <a:latin typeface="+mn-ea"/>
              <a:cs typeface="Source Han Sans KR Bold"/>
              <a:sym typeface="Source Han Sans KR Bold"/>
            </a:endParaRPr>
          </a:p>
        </p:txBody>
      </p:sp>
      <p:sp>
        <p:nvSpPr>
          <p:cNvPr id="39" name="TextBox 12">
            <a:extLst>
              <a:ext uri="{FF2B5EF4-FFF2-40B4-BE49-F238E27FC236}">
                <a16:creationId xmlns:a16="http://schemas.microsoft.com/office/drawing/2014/main" id="{F03433BE-CAFD-B155-2ED5-3A588247F5E3}"/>
              </a:ext>
            </a:extLst>
          </p:cNvPr>
          <p:cNvSpPr txBox="1"/>
          <p:nvPr/>
        </p:nvSpPr>
        <p:spPr>
          <a:xfrm>
            <a:off x="11574000" y="547028"/>
            <a:ext cx="5796991" cy="467820"/>
          </a:xfrm>
          <a:prstGeom prst="rect">
            <a:avLst/>
          </a:prstGeom>
        </p:spPr>
        <p:txBody>
          <a:bodyPr wrap="square" lIns="0" tIns="0" rIns="0" bIns="0" rtlCol="0" anchor="t">
            <a:spAutoFit/>
          </a:bodyPr>
          <a:lstStyle/>
          <a:p>
            <a:pPr marL="0" lvl="0" indent="0" algn="r">
              <a:lnSpc>
                <a:spcPts val="3935"/>
              </a:lnSpc>
              <a:spcBef>
                <a:spcPct val="0"/>
              </a:spcBef>
            </a:pPr>
            <a:r>
              <a:rPr lang="en-US" sz="2800" dirty="0">
                <a:solidFill>
                  <a:schemeClr val="tx1">
                    <a:lumMod val="50000"/>
                    <a:lumOff val="50000"/>
                  </a:schemeClr>
                </a:solidFill>
                <a:latin typeface="+mn-ea"/>
                <a:cs typeface="Telegraf"/>
                <a:sym typeface="Telegraf"/>
              </a:rPr>
              <a:t>Part </a:t>
            </a:r>
            <a:r>
              <a:rPr lang="en-US" altLang="ko-KR" sz="2800" dirty="0">
                <a:solidFill>
                  <a:schemeClr val="tx1">
                    <a:lumMod val="50000"/>
                    <a:lumOff val="50000"/>
                  </a:schemeClr>
                </a:solidFill>
                <a:latin typeface="+mn-ea"/>
                <a:cs typeface="Telegraf"/>
                <a:sym typeface="Telegraf"/>
              </a:rPr>
              <a:t>2</a:t>
            </a:r>
            <a:r>
              <a:rPr lang="en-US" sz="2800" dirty="0">
                <a:solidFill>
                  <a:schemeClr val="tx1">
                    <a:lumMod val="50000"/>
                    <a:lumOff val="50000"/>
                  </a:schemeClr>
                </a:solidFill>
                <a:latin typeface="+mn-ea"/>
                <a:cs typeface="Telegraf"/>
                <a:sym typeface="Telegraf"/>
              </a:rPr>
              <a:t> </a:t>
            </a:r>
            <a:r>
              <a:rPr lang="en-US" altLang="ko-KR" sz="2800" dirty="0">
                <a:solidFill>
                  <a:schemeClr val="tx1">
                    <a:lumMod val="50000"/>
                    <a:lumOff val="50000"/>
                  </a:schemeClr>
                </a:solidFill>
                <a:latin typeface="+mn-ea"/>
                <a:cs typeface="Telegraf"/>
                <a:sym typeface="Telegraf"/>
              </a:rPr>
              <a:t>– </a:t>
            </a:r>
            <a:r>
              <a:rPr lang="ko-KR" altLang="en-US" sz="2800" dirty="0">
                <a:solidFill>
                  <a:schemeClr val="tx1">
                    <a:lumMod val="50000"/>
                    <a:lumOff val="50000"/>
                  </a:schemeClr>
                </a:solidFill>
                <a:latin typeface="+mn-ea"/>
                <a:cs typeface="Telegraf"/>
                <a:sym typeface="Telegraf"/>
              </a:rPr>
              <a:t>데이터분석</a:t>
            </a:r>
            <a:endParaRPr lang="en-US" sz="2800" dirty="0">
              <a:solidFill>
                <a:schemeClr val="tx1">
                  <a:lumMod val="50000"/>
                  <a:lumOff val="50000"/>
                </a:schemeClr>
              </a:solidFill>
              <a:latin typeface="+mn-ea"/>
              <a:cs typeface="Telegraf"/>
              <a:sym typeface="Telegraf"/>
            </a:endParaRPr>
          </a:p>
        </p:txBody>
      </p:sp>
    </p:spTree>
    <p:extLst>
      <p:ext uri="{BB962C8B-B14F-4D97-AF65-F5344CB8AC3E}">
        <p14:creationId xmlns:p14="http://schemas.microsoft.com/office/powerpoint/2010/main" val="4756515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04D2E6-0FF5-6777-5872-60EF18938268}"/>
            </a:ext>
          </a:extLst>
        </p:cNvPr>
        <p:cNvGrpSpPr/>
        <p:nvPr/>
      </p:nvGrpSpPr>
      <p:grpSpPr>
        <a:xfrm>
          <a:off x="0" y="0"/>
          <a:ext cx="0" cy="0"/>
          <a:chOff x="0" y="0"/>
          <a:chExt cx="0" cy="0"/>
        </a:xfrm>
      </p:grpSpPr>
      <p:sp>
        <p:nvSpPr>
          <p:cNvPr id="17" name="AutoShape 17">
            <a:extLst>
              <a:ext uri="{FF2B5EF4-FFF2-40B4-BE49-F238E27FC236}">
                <a16:creationId xmlns:a16="http://schemas.microsoft.com/office/drawing/2014/main" id="{7B1F833F-83D4-035F-074E-4798E06987FD}"/>
              </a:ext>
            </a:extLst>
          </p:cNvPr>
          <p:cNvSpPr/>
          <p:nvPr/>
        </p:nvSpPr>
        <p:spPr>
          <a:xfrm>
            <a:off x="4554538" y="1074277"/>
            <a:ext cx="12816452" cy="0"/>
          </a:xfrm>
          <a:prstGeom prst="line">
            <a:avLst/>
          </a:prstGeom>
          <a:ln w="9525" cap="rnd">
            <a:solidFill>
              <a:srgbClr val="000000"/>
            </a:solidFill>
            <a:prstDash val="solid"/>
            <a:headEnd type="none" w="sm" len="sm"/>
            <a:tailEnd type="none" w="sm" len="sm"/>
          </a:ln>
        </p:spPr>
      </p:sp>
      <p:sp>
        <p:nvSpPr>
          <p:cNvPr id="26" name="TextBox 26">
            <a:extLst>
              <a:ext uri="{FF2B5EF4-FFF2-40B4-BE49-F238E27FC236}">
                <a16:creationId xmlns:a16="http://schemas.microsoft.com/office/drawing/2014/main" id="{F322EE15-D59F-533F-42BA-3ED96AE7D003}"/>
              </a:ext>
            </a:extLst>
          </p:cNvPr>
          <p:cNvSpPr txBox="1"/>
          <p:nvPr/>
        </p:nvSpPr>
        <p:spPr>
          <a:xfrm>
            <a:off x="1197103" y="795626"/>
            <a:ext cx="3736349" cy="1051506"/>
          </a:xfrm>
          <a:prstGeom prst="rect">
            <a:avLst/>
          </a:prstGeom>
        </p:spPr>
        <p:txBody>
          <a:bodyPr lIns="0" tIns="0" rIns="0" bIns="0" rtlCol="0" anchor="t">
            <a:spAutoFit/>
          </a:bodyPr>
          <a:lstStyle/>
          <a:p>
            <a:pPr algn="l">
              <a:lnSpc>
                <a:spcPts val="4329"/>
              </a:lnSpc>
            </a:pPr>
            <a:r>
              <a:rPr lang="ko-KR" altLang="en-US" sz="3092" b="1" spc="-197" dirty="0">
                <a:solidFill>
                  <a:srgbClr val="000000"/>
                </a:solidFill>
                <a:latin typeface="+mn-ea"/>
                <a:cs typeface="Source Han Sans KR Bold"/>
                <a:sym typeface="Source Han Sans KR Bold"/>
              </a:rPr>
              <a:t>고객 세그먼트 분석</a:t>
            </a:r>
          </a:p>
          <a:p>
            <a:pPr algn="l">
              <a:lnSpc>
                <a:spcPts val="4329"/>
              </a:lnSpc>
            </a:pPr>
            <a:endParaRPr lang="ko-KR" altLang="en-US" sz="3092" b="1" spc="-197" dirty="0">
              <a:solidFill>
                <a:srgbClr val="000000"/>
              </a:solidFill>
              <a:latin typeface="+mn-ea"/>
              <a:cs typeface="Source Han Sans KR Bold"/>
              <a:sym typeface="Source Han Sans KR Bold"/>
            </a:endParaRPr>
          </a:p>
        </p:txBody>
      </p:sp>
      <p:sp>
        <p:nvSpPr>
          <p:cNvPr id="39" name="TextBox 12">
            <a:extLst>
              <a:ext uri="{FF2B5EF4-FFF2-40B4-BE49-F238E27FC236}">
                <a16:creationId xmlns:a16="http://schemas.microsoft.com/office/drawing/2014/main" id="{7D8ED378-331F-0C3B-15BB-34899AE0043C}"/>
              </a:ext>
            </a:extLst>
          </p:cNvPr>
          <p:cNvSpPr txBox="1"/>
          <p:nvPr/>
        </p:nvSpPr>
        <p:spPr>
          <a:xfrm>
            <a:off x="11574000" y="547028"/>
            <a:ext cx="5796991" cy="467820"/>
          </a:xfrm>
          <a:prstGeom prst="rect">
            <a:avLst/>
          </a:prstGeom>
        </p:spPr>
        <p:txBody>
          <a:bodyPr wrap="square" lIns="0" tIns="0" rIns="0" bIns="0" rtlCol="0" anchor="t">
            <a:spAutoFit/>
          </a:bodyPr>
          <a:lstStyle/>
          <a:p>
            <a:pPr marL="0" lvl="0" indent="0" algn="r">
              <a:lnSpc>
                <a:spcPts val="3935"/>
              </a:lnSpc>
              <a:spcBef>
                <a:spcPct val="0"/>
              </a:spcBef>
            </a:pPr>
            <a:r>
              <a:rPr lang="en-US" sz="2800" dirty="0">
                <a:solidFill>
                  <a:schemeClr val="tx1">
                    <a:lumMod val="50000"/>
                    <a:lumOff val="50000"/>
                  </a:schemeClr>
                </a:solidFill>
                <a:latin typeface="+mn-ea"/>
                <a:cs typeface="Telegraf"/>
                <a:sym typeface="Telegraf"/>
              </a:rPr>
              <a:t>Part </a:t>
            </a:r>
            <a:r>
              <a:rPr lang="en-US" altLang="ko-KR" sz="2800" dirty="0">
                <a:solidFill>
                  <a:schemeClr val="tx1">
                    <a:lumMod val="50000"/>
                    <a:lumOff val="50000"/>
                  </a:schemeClr>
                </a:solidFill>
                <a:latin typeface="+mn-ea"/>
                <a:cs typeface="Telegraf"/>
                <a:sym typeface="Telegraf"/>
              </a:rPr>
              <a:t>2</a:t>
            </a:r>
            <a:r>
              <a:rPr lang="en-US" sz="2800" dirty="0">
                <a:solidFill>
                  <a:schemeClr val="tx1">
                    <a:lumMod val="50000"/>
                    <a:lumOff val="50000"/>
                  </a:schemeClr>
                </a:solidFill>
                <a:latin typeface="+mn-ea"/>
                <a:cs typeface="Telegraf"/>
                <a:sym typeface="Telegraf"/>
              </a:rPr>
              <a:t> </a:t>
            </a:r>
            <a:r>
              <a:rPr lang="en-US" altLang="ko-KR" sz="2800" dirty="0">
                <a:solidFill>
                  <a:schemeClr val="tx1">
                    <a:lumMod val="50000"/>
                    <a:lumOff val="50000"/>
                  </a:schemeClr>
                </a:solidFill>
                <a:latin typeface="+mn-ea"/>
                <a:cs typeface="Telegraf"/>
                <a:sym typeface="Telegraf"/>
              </a:rPr>
              <a:t>– </a:t>
            </a:r>
            <a:r>
              <a:rPr lang="ko-KR" altLang="en-US" sz="2800" dirty="0">
                <a:solidFill>
                  <a:schemeClr val="tx1">
                    <a:lumMod val="50000"/>
                    <a:lumOff val="50000"/>
                  </a:schemeClr>
                </a:solidFill>
                <a:latin typeface="+mn-ea"/>
                <a:cs typeface="Telegraf"/>
                <a:sym typeface="Telegraf"/>
              </a:rPr>
              <a:t>데이터분석</a:t>
            </a:r>
            <a:endParaRPr lang="en-US" sz="2800" dirty="0">
              <a:solidFill>
                <a:schemeClr val="tx1">
                  <a:lumMod val="50000"/>
                  <a:lumOff val="50000"/>
                </a:schemeClr>
              </a:solidFill>
              <a:latin typeface="+mn-ea"/>
              <a:cs typeface="Telegraf"/>
              <a:sym typeface="Telegraf"/>
            </a:endParaRPr>
          </a:p>
        </p:txBody>
      </p:sp>
    </p:spTree>
    <p:extLst>
      <p:ext uri="{BB962C8B-B14F-4D97-AF65-F5344CB8AC3E}">
        <p14:creationId xmlns:p14="http://schemas.microsoft.com/office/powerpoint/2010/main" val="4883376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FA1532-86B4-0E8A-62D8-E0AF9FA4E378}"/>
            </a:ext>
          </a:extLst>
        </p:cNvPr>
        <p:cNvGrpSpPr/>
        <p:nvPr/>
      </p:nvGrpSpPr>
      <p:grpSpPr>
        <a:xfrm>
          <a:off x="0" y="0"/>
          <a:ext cx="0" cy="0"/>
          <a:chOff x="0" y="0"/>
          <a:chExt cx="0" cy="0"/>
        </a:xfrm>
      </p:grpSpPr>
      <p:sp>
        <p:nvSpPr>
          <p:cNvPr id="17" name="AutoShape 17">
            <a:extLst>
              <a:ext uri="{FF2B5EF4-FFF2-40B4-BE49-F238E27FC236}">
                <a16:creationId xmlns:a16="http://schemas.microsoft.com/office/drawing/2014/main" id="{0FA0E8E2-9C5E-9505-A057-D154D6840068}"/>
              </a:ext>
            </a:extLst>
          </p:cNvPr>
          <p:cNvSpPr/>
          <p:nvPr/>
        </p:nvSpPr>
        <p:spPr>
          <a:xfrm>
            <a:off x="4554538" y="1074277"/>
            <a:ext cx="12816452" cy="0"/>
          </a:xfrm>
          <a:prstGeom prst="line">
            <a:avLst/>
          </a:prstGeom>
          <a:ln w="9525" cap="rnd">
            <a:solidFill>
              <a:srgbClr val="000000"/>
            </a:solidFill>
            <a:prstDash val="solid"/>
            <a:headEnd type="none" w="sm" len="sm"/>
            <a:tailEnd type="none" w="sm" len="sm"/>
          </a:ln>
        </p:spPr>
      </p:sp>
      <p:sp>
        <p:nvSpPr>
          <p:cNvPr id="26" name="TextBox 26">
            <a:extLst>
              <a:ext uri="{FF2B5EF4-FFF2-40B4-BE49-F238E27FC236}">
                <a16:creationId xmlns:a16="http://schemas.microsoft.com/office/drawing/2014/main" id="{5A166935-8EC4-DCAC-BB48-4F6185B13246}"/>
              </a:ext>
            </a:extLst>
          </p:cNvPr>
          <p:cNvSpPr txBox="1"/>
          <p:nvPr/>
        </p:nvSpPr>
        <p:spPr>
          <a:xfrm>
            <a:off x="1197103" y="795626"/>
            <a:ext cx="3736349" cy="1051506"/>
          </a:xfrm>
          <a:prstGeom prst="rect">
            <a:avLst/>
          </a:prstGeom>
        </p:spPr>
        <p:txBody>
          <a:bodyPr lIns="0" tIns="0" rIns="0" bIns="0" rtlCol="0" anchor="t">
            <a:spAutoFit/>
          </a:bodyPr>
          <a:lstStyle/>
          <a:p>
            <a:pPr algn="l">
              <a:lnSpc>
                <a:spcPts val="4329"/>
              </a:lnSpc>
            </a:pPr>
            <a:r>
              <a:rPr lang="ko-KR" altLang="en-US" sz="3092" b="1" spc="-197" dirty="0">
                <a:solidFill>
                  <a:srgbClr val="000000"/>
                </a:solidFill>
                <a:latin typeface="+mn-ea"/>
                <a:cs typeface="Source Han Sans KR Bold"/>
                <a:sym typeface="Source Han Sans KR Bold"/>
              </a:rPr>
              <a:t>고객 세그먼트 분석</a:t>
            </a:r>
          </a:p>
          <a:p>
            <a:pPr algn="l">
              <a:lnSpc>
                <a:spcPts val="4329"/>
              </a:lnSpc>
            </a:pPr>
            <a:endParaRPr lang="ko-KR" altLang="en-US" sz="3092" b="1" spc="-197" dirty="0">
              <a:solidFill>
                <a:srgbClr val="000000"/>
              </a:solidFill>
              <a:latin typeface="+mn-ea"/>
              <a:cs typeface="Source Han Sans KR Bold"/>
              <a:sym typeface="Source Han Sans KR Bold"/>
            </a:endParaRPr>
          </a:p>
        </p:txBody>
      </p:sp>
      <p:sp>
        <p:nvSpPr>
          <p:cNvPr id="39" name="TextBox 12">
            <a:extLst>
              <a:ext uri="{FF2B5EF4-FFF2-40B4-BE49-F238E27FC236}">
                <a16:creationId xmlns:a16="http://schemas.microsoft.com/office/drawing/2014/main" id="{0485663D-84C7-715F-B2F5-A1ADEF1BD61D}"/>
              </a:ext>
            </a:extLst>
          </p:cNvPr>
          <p:cNvSpPr txBox="1"/>
          <p:nvPr/>
        </p:nvSpPr>
        <p:spPr>
          <a:xfrm>
            <a:off x="11574000" y="547028"/>
            <a:ext cx="5796991" cy="467820"/>
          </a:xfrm>
          <a:prstGeom prst="rect">
            <a:avLst/>
          </a:prstGeom>
        </p:spPr>
        <p:txBody>
          <a:bodyPr wrap="square" lIns="0" tIns="0" rIns="0" bIns="0" rtlCol="0" anchor="t">
            <a:spAutoFit/>
          </a:bodyPr>
          <a:lstStyle/>
          <a:p>
            <a:pPr marL="0" lvl="0" indent="0" algn="r">
              <a:lnSpc>
                <a:spcPts val="3935"/>
              </a:lnSpc>
              <a:spcBef>
                <a:spcPct val="0"/>
              </a:spcBef>
            </a:pPr>
            <a:r>
              <a:rPr lang="en-US" sz="2800" dirty="0">
                <a:solidFill>
                  <a:schemeClr val="tx1">
                    <a:lumMod val="50000"/>
                    <a:lumOff val="50000"/>
                  </a:schemeClr>
                </a:solidFill>
                <a:latin typeface="+mn-ea"/>
                <a:cs typeface="Telegraf"/>
                <a:sym typeface="Telegraf"/>
              </a:rPr>
              <a:t>Part </a:t>
            </a:r>
            <a:r>
              <a:rPr lang="en-US" altLang="ko-KR" sz="2800" dirty="0">
                <a:solidFill>
                  <a:schemeClr val="tx1">
                    <a:lumMod val="50000"/>
                    <a:lumOff val="50000"/>
                  </a:schemeClr>
                </a:solidFill>
                <a:latin typeface="+mn-ea"/>
                <a:cs typeface="Telegraf"/>
                <a:sym typeface="Telegraf"/>
              </a:rPr>
              <a:t>2</a:t>
            </a:r>
            <a:r>
              <a:rPr lang="en-US" sz="2800" dirty="0">
                <a:solidFill>
                  <a:schemeClr val="tx1">
                    <a:lumMod val="50000"/>
                    <a:lumOff val="50000"/>
                  </a:schemeClr>
                </a:solidFill>
                <a:latin typeface="+mn-ea"/>
                <a:cs typeface="Telegraf"/>
                <a:sym typeface="Telegraf"/>
              </a:rPr>
              <a:t> </a:t>
            </a:r>
            <a:r>
              <a:rPr lang="en-US" altLang="ko-KR" sz="2800" dirty="0">
                <a:solidFill>
                  <a:schemeClr val="tx1">
                    <a:lumMod val="50000"/>
                    <a:lumOff val="50000"/>
                  </a:schemeClr>
                </a:solidFill>
                <a:latin typeface="+mn-ea"/>
                <a:cs typeface="Telegraf"/>
                <a:sym typeface="Telegraf"/>
              </a:rPr>
              <a:t>– </a:t>
            </a:r>
            <a:r>
              <a:rPr lang="ko-KR" altLang="en-US" sz="2800" dirty="0">
                <a:solidFill>
                  <a:schemeClr val="tx1">
                    <a:lumMod val="50000"/>
                    <a:lumOff val="50000"/>
                  </a:schemeClr>
                </a:solidFill>
                <a:latin typeface="+mn-ea"/>
                <a:cs typeface="Telegraf"/>
                <a:sym typeface="Telegraf"/>
              </a:rPr>
              <a:t>데이터분석</a:t>
            </a:r>
            <a:endParaRPr lang="en-US" sz="2800" dirty="0">
              <a:solidFill>
                <a:schemeClr val="tx1">
                  <a:lumMod val="50000"/>
                  <a:lumOff val="50000"/>
                </a:schemeClr>
              </a:solidFill>
              <a:latin typeface="+mn-ea"/>
              <a:cs typeface="Telegraf"/>
              <a:sym typeface="Telegraf"/>
            </a:endParaRPr>
          </a:p>
        </p:txBody>
      </p:sp>
    </p:spTree>
    <p:extLst>
      <p:ext uri="{BB962C8B-B14F-4D97-AF65-F5344CB8AC3E}">
        <p14:creationId xmlns:p14="http://schemas.microsoft.com/office/powerpoint/2010/main" val="9350954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5BF912-450D-1310-237D-02891A2F5396}"/>
            </a:ext>
          </a:extLst>
        </p:cNvPr>
        <p:cNvGrpSpPr/>
        <p:nvPr/>
      </p:nvGrpSpPr>
      <p:grpSpPr>
        <a:xfrm>
          <a:off x="0" y="0"/>
          <a:ext cx="0" cy="0"/>
          <a:chOff x="0" y="0"/>
          <a:chExt cx="0" cy="0"/>
        </a:xfrm>
      </p:grpSpPr>
      <p:sp>
        <p:nvSpPr>
          <p:cNvPr id="17" name="AutoShape 17">
            <a:extLst>
              <a:ext uri="{FF2B5EF4-FFF2-40B4-BE49-F238E27FC236}">
                <a16:creationId xmlns:a16="http://schemas.microsoft.com/office/drawing/2014/main" id="{83D7826D-EC01-4308-643C-03CDDDABAB2A}"/>
              </a:ext>
            </a:extLst>
          </p:cNvPr>
          <p:cNvSpPr/>
          <p:nvPr/>
        </p:nvSpPr>
        <p:spPr>
          <a:xfrm>
            <a:off x="4554538" y="1074277"/>
            <a:ext cx="12816452" cy="0"/>
          </a:xfrm>
          <a:prstGeom prst="line">
            <a:avLst/>
          </a:prstGeom>
          <a:ln w="9525" cap="rnd">
            <a:solidFill>
              <a:srgbClr val="000000"/>
            </a:solidFill>
            <a:prstDash val="solid"/>
            <a:headEnd type="none" w="sm" len="sm"/>
            <a:tailEnd type="none" w="sm" len="sm"/>
          </a:ln>
        </p:spPr>
      </p:sp>
      <p:sp>
        <p:nvSpPr>
          <p:cNvPr id="26" name="TextBox 26">
            <a:extLst>
              <a:ext uri="{FF2B5EF4-FFF2-40B4-BE49-F238E27FC236}">
                <a16:creationId xmlns:a16="http://schemas.microsoft.com/office/drawing/2014/main" id="{F1B02F68-9CAD-A1D5-A19E-75D4405F24A9}"/>
              </a:ext>
            </a:extLst>
          </p:cNvPr>
          <p:cNvSpPr txBox="1"/>
          <p:nvPr/>
        </p:nvSpPr>
        <p:spPr>
          <a:xfrm>
            <a:off x="1197103" y="795626"/>
            <a:ext cx="3736349" cy="1051506"/>
          </a:xfrm>
          <a:prstGeom prst="rect">
            <a:avLst/>
          </a:prstGeom>
        </p:spPr>
        <p:txBody>
          <a:bodyPr lIns="0" tIns="0" rIns="0" bIns="0" rtlCol="0" anchor="t">
            <a:spAutoFit/>
          </a:bodyPr>
          <a:lstStyle/>
          <a:p>
            <a:pPr algn="l">
              <a:lnSpc>
                <a:spcPts val="4329"/>
              </a:lnSpc>
            </a:pPr>
            <a:r>
              <a:rPr lang="ko-KR" altLang="en-US" sz="3092" b="1" spc="-197" dirty="0">
                <a:solidFill>
                  <a:srgbClr val="000000"/>
                </a:solidFill>
                <a:latin typeface="+mn-ea"/>
                <a:cs typeface="Source Han Sans KR Bold"/>
                <a:sym typeface="Source Han Sans KR Bold"/>
              </a:rPr>
              <a:t>고객 세그먼트 분석</a:t>
            </a:r>
          </a:p>
          <a:p>
            <a:pPr algn="l">
              <a:lnSpc>
                <a:spcPts val="4329"/>
              </a:lnSpc>
            </a:pPr>
            <a:endParaRPr lang="ko-KR" altLang="en-US" sz="3092" b="1" spc="-197" dirty="0">
              <a:solidFill>
                <a:srgbClr val="000000"/>
              </a:solidFill>
              <a:latin typeface="+mn-ea"/>
              <a:cs typeface="Source Han Sans KR Bold"/>
              <a:sym typeface="Source Han Sans KR Bold"/>
            </a:endParaRPr>
          </a:p>
        </p:txBody>
      </p:sp>
      <p:sp>
        <p:nvSpPr>
          <p:cNvPr id="39" name="TextBox 12">
            <a:extLst>
              <a:ext uri="{FF2B5EF4-FFF2-40B4-BE49-F238E27FC236}">
                <a16:creationId xmlns:a16="http://schemas.microsoft.com/office/drawing/2014/main" id="{BC2EE281-48C7-6919-C80C-D3A238779F9F}"/>
              </a:ext>
            </a:extLst>
          </p:cNvPr>
          <p:cNvSpPr txBox="1"/>
          <p:nvPr/>
        </p:nvSpPr>
        <p:spPr>
          <a:xfrm>
            <a:off x="11574000" y="547028"/>
            <a:ext cx="5796991" cy="467820"/>
          </a:xfrm>
          <a:prstGeom prst="rect">
            <a:avLst/>
          </a:prstGeom>
        </p:spPr>
        <p:txBody>
          <a:bodyPr wrap="square" lIns="0" tIns="0" rIns="0" bIns="0" rtlCol="0" anchor="t">
            <a:spAutoFit/>
          </a:bodyPr>
          <a:lstStyle/>
          <a:p>
            <a:pPr marL="0" lvl="0" indent="0" algn="r">
              <a:lnSpc>
                <a:spcPts val="3935"/>
              </a:lnSpc>
              <a:spcBef>
                <a:spcPct val="0"/>
              </a:spcBef>
            </a:pPr>
            <a:r>
              <a:rPr lang="en-US" sz="2800" dirty="0">
                <a:solidFill>
                  <a:schemeClr val="tx1">
                    <a:lumMod val="50000"/>
                    <a:lumOff val="50000"/>
                  </a:schemeClr>
                </a:solidFill>
                <a:latin typeface="+mn-ea"/>
                <a:cs typeface="Telegraf"/>
                <a:sym typeface="Telegraf"/>
              </a:rPr>
              <a:t>Part </a:t>
            </a:r>
            <a:r>
              <a:rPr lang="en-US" altLang="ko-KR" sz="2800" dirty="0">
                <a:solidFill>
                  <a:schemeClr val="tx1">
                    <a:lumMod val="50000"/>
                    <a:lumOff val="50000"/>
                  </a:schemeClr>
                </a:solidFill>
                <a:latin typeface="+mn-ea"/>
                <a:cs typeface="Telegraf"/>
                <a:sym typeface="Telegraf"/>
              </a:rPr>
              <a:t>2</a:t>
            </a:r>
            <a:r>
              <a:rPr lang="en-US" sz="2800" dirty="0">
                <a:solidFill>
                  <a:schemeClr val="tx1">
                    <a:lumMod val="50000"/>
                    <a:lumOff val="50000"/>
                  </a:schemeClr>
                </a:solidFill>
                <a:latin typeface="+mn-ea"/>
                <a:cs typeface="Telegraf"/>
                <a:sym typeface="Telegraf"/>
              </a:rPr>
              <a:t> </a:t>
            </a:r>
            <a:r>
              <a:rPr lang="en-US" altLang="ko-KR" sz="2800" dirty="0">
                <a:solidFill>
                  <a:schemeClr val="tx1">
                    <a:lumMod val="50000"/>
                    <a:lumOff val="50000"/>
                  </a:schemeClr>
                </a:solidFill>
                <a:latin typeface="+mn-ea"/>
                <a:cs typeface="Telegraf"/>
                <a:sym typeface="Telegraf"/>
              </a:rPr>
              <a:t>– </a:t>
            </a:r>
            <a:r>
              <a:rPr lang="ko-KR" altLang="en-US" sz="2800" dirty="0">
                <a:solidFill>
                  <a:schemeClr val="tx1">
                    <a:lumMod val="50000"/>
                    <a:lumOff val="50000"/>
                  </a:schemeClr>
                </a:solidFill>
                <a:latin typeface="+mn-ea"/>
                <a:cs typeface="Telegraf"/>
                <a:sym typeface="Telegraf"/>
              </a:rPr>
              <a:t>데이터분석</a:t>
            </a:r>
            <a:endParaRPr lang="en-US" sz="2800" dirty="0">
              <a:solidFill>
                <a:schemeClr val="tx1">
                  <a:lumMod val="50000"/>
                  <a:lumOff val="50000"/>
                </a:schemeClr>
              </a:solidFill>
              <a:latin typeface="+mn-ea"/>
              <a:cs typeface="Telegraf"/>
              <a:sym typeface="Telegraf"/>
            </a:endParaRPr>
          </a:p>
        </p:txBody>
      </p:sp>
    </p:spTree>
    <p:extLst>
      <p:ext uri="{BB962C8B-B14F-4D97-AF65-F5344CB8AC3E}">
        <p14:creationId xmlns:p14="http://schemas.microsoft.com/office/powerpoint/2010/main" val="13028731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69F56C-44B6-4E94-7EC7-34C52633D361}"/>
            </a:ext>
          </a:extLst>
        </p:cNvPr>
        <p:cNvGrpSpPr/>
        <p:nvPr/>
      </p:nvGrpSpPr>
      <p:grpSpPr>
        <a:xfrm>
          <a:off x="0" y="0"/>
          <a:ext cx="0" cy="0"/>
          <a:chOff x="0" y="0"/>
          <a:chExt cx="0" cy="0"/>
        </a:xfrm>
      </p:grpSpPr>
      <p:sp>
        <p:nvSpPr>
          <p:cNvPr id="17" name="AutoShape 17">
            <a:extLst>
              <a:ext uri="{FF2B5EF4-FFF2-40B4-BE49-F238E27FC236}">
                <a16:creationId xmlns:a16="http://schemas.microsoft.com/office/drawing/2014/main" id="{5CC2EDF5-A562-9A94-4A79-2B546D4A029B}"/>
              </a:ext>
            </a:extLst>
          </p:cNvPr>
          <p:cNvSpPr/>
          <p:nvPr/>
        </p:nvSpPr>
        <p:spPr>
          <a:xfrm>
            <a:off x="4554538" y="1074277"/>
            <a:ext cx="12816452" cy="0"/>
          </a:xfrm>
          <a:prstGeom prst="line">
            <a:avLst/>
          </a:prstGeom>
          <a:ln w="9525" cap="rnd">
            <a:solidFill>
              <a:srgbClr val="000000"/>
            </a:solidFill>
            <a:prstDash val="solid"/>
            <a:headEnd type="none" w="sm" len="sm"/>
            <a:tailEnd type="none" w="sm" len="sm"/>
          </a:ln>
        </p:spPr>
      </p:sp>
      <p:sp>
        <p:nvSpPr>
          <p:cNvPr id="26" name="TextBox 26">
            <a:extLst>
              <a:ext uri="{FF2B5EF4-FFF2-40B4-BE49-F238E27FC236}">
                <a16:creationId xmlns:a16="http://schemas.microsoft.com/office/drawing/2014/main" id="{51C2D611-0A1B-F05F-A987-99DF5D78C40F}"/>
              </a:ext>
            </a:extLst>
          </p:cNvPr>
          <p:cNvSpPr txBox="1"/>
          <p:nvPr/>
        </p:nvSpPr>
        <p:spPr>
          <a:xfrm>
            <a:off x="1197103" y="795626"/>
            <a:ext cx="3736349" cy="1051506"/>
          </a:xfrm>
          <a:prstGeom prst="rect">
            <a:avLst/>
          </a:prstGeom>
        </p:spPr>
        <p:txBody>
          <a:bodyPr lIns="0" tIns="0" rIns="0" bIns="0" rtlCol="0" anchor="t">
            <a:spAutoFit/>
          </a:bodyPr>
          <a:lstStyle/>
          <a:p>
            <a:pPr algn="l">
              <a:lnSpc>
                <a:spcPts val="4329"/>
              </a:lnSpc>
            </a:pPr>
            <a:r>
              <a:rPr lang="ko-KR" altLang="en-US" sz="3092" b="1" spc="-197" dirty="0">
                <a:solidFill>
                  <a:srgbClr val="000000"/>
                </a:solidFill>
                <a:latin typeface="+mn-ea"/>
                <a:cs typeface="Source Han Sans KR Bold"/>
                <a:sym typeface="Source Han Sans KR Bold"/>
              </a:rPr>
              <a:t>고객 세그먼트 분석</a:t>
            </a:r>
          </a:p>
          <a:p>
            <a:pPr algn="l">
              <a:lnSpc>
                <a:spcPts val="4329"/>
              </a:lnSpc>
            </a:pPr>
            <a:endParaRPr lang="ko-KR" altLang="en-US" sz="3092" b="1" spc="-197" dirty="0">
              <a:solidFill>
                <a:srgbClr val="000000"/>
              </a:solidFill>
              <a:latin typeface="+mn-ea"/>
              <a:cs typeface="Source Han Sans KR Bold"/>
              <a:sym typeface="Source Han Sans KR Bold"/>
            </a:endParaRPr>
          </a:p>
        </p:txBody>
      </p:sp>
      <p:sp>
        <p:nvSpPr>
          <p:cNvPr id="39" name="TextBox 12">
            <a:extLst>
              <a:ext uri="{FF2B5EF4-FFF2-40B4-BE49-F238E27FC236}">
                <a16:creationId xmlns:a16="http://schemas.microsoft.com/office/drawing/2014/main" id="{E8C51E4A-542D-6DDE-42BE-7B28AFE565BA}"/>
              </a:ext>
            </a:extLst>
          </p:cNvPr>
          <p:cNvSpPr txBox="1"/>
          <p:nvPr/>
        </p:nvSpPr>
        <p:spPr>
          <a:xfrm>
            <a:off x="11574000" y="547028"/>
            <a:ext cx="5796991" cy="467820"/>
          </a:xfrm>
          <a:prstGeom prst="rect">
            <a:avLst/>
          </a:prstGeom>
        </p:spPr>
        <p:txBody>
          <a:bodyPr wrap="square" lIns="0" tIns="0" rIns="0" bIns="0" rtlCol="0" anchor="t">
            <a:spAutoFit/>
          </a:bodyPr>
          <a:lstStyle/>
          <a:p>
            <a:pPr marL="0" lvl="0" indent="0" algn="r">
              <a:lnSpc>
                <a:spcPts val="3935"/>
              </a:lnSpc>
              <a:spcBef>
                <a:spcPct val="0"/>
              </a:spcBef>
            </a:pPr>
            <a:r>
              <a:rPr lang="en-US" sz="2800" dirty="0">
                <a:solidFill>
                  <a:schemeClr val="tx1">
                    <a:lumMod val="50000"/>
                    <a:lumOff val="50000"/>
                  </a:schemeClr>
                </a:solidFill>
                <a:latin typeface="+mn-ea"/>
                <a:cs typeface="Telegraf"/>
                <a:sym typeface="Telegraf"/>
              </a:rPr>
              <a:t>Part </a:t>
            </a:r>
            <a:r>
              <a:rPr lang="en-US" altLang="ko-KR" sz="2800" dirty="0">
                <a:solidFill>
                  <a:schemeClr val="tx1">
                    <a:lumMod val="50000"/>
                    <a:lumOff val="50000"/>
                  </a:schemeClr>
                </a:solidFill>
                <a:latin typeface="+mn-ea"/>
                <a:cs typeface="Telegraf"/>
                <a:sym typeface="Telegraf"/>
              </a:rPr>
              <a:t>2</a:t>
            </a:r>
            <a:r>
              <a:rPr lang="en-US" sz="2800" dirty="0">
                <a:solidFill>
                  <a:schemeClr val="tx1">
                    <a:lumMod val="50000"/>
                    <a:lumOff val="50000"/>
                  </a:schemeClr>
                </a:solidFill>
                <a:latin typeface="+mn-ea"/>
                <a:cs typeface="Telegraf"/>
                <a:sym typeface="Telegraf"/>
              </a:rPr>
              <a:t> </a:t>
            </a:r>
            <a:r>
              <a:rPr lang="en-US" altLang="ko-KR" sz="2800" dirty="0">
                <a:solidFill>
                  <a:schemeClr val="tx1">
                    <a:lumMod val="50000"/>
                    <a:lumOff val="50000"/>
                  </a:schemeClr>
                </a:solidFill>
                <a:latin typeface="+mn-ea"/>
                <a:cs typeface="Telegraf"/>
                <a:sym typeface="Telegraf"/>
              </a:rPr>
              <a:t>– </a:t>
            </a:r>
            <a:r>
              <a:rPr lang="ko-KR" altLang="en-US" sz="2800" dirty="0">
                <a:solidFill>
                  <a:schemeClr val="tx1">
                    <a:lumMod val="50000"/>
                    <a:lumOff val="50000"/>
                  </a:schemeClr>
                </a:solidFill>
                <a:latin typeface="+mn-ea"/>
                <a:cs typeface="Telegraf"/>
                <a:sym typeface="Telegraf"/>
              </a:rPr>
              <a:t>데이터분석</a:t>
            </a:r>
            <a:endParaRPr lang="en-US" sz="2800" dirty="0">
              <a:solidFill>
                <a:schemeClr val="tx1">
                  <a:lumMod val="50000"/>
                  <a:lumOff val="50000"/>
                </a:schemeClr>
              </a:solidFill>
              <a:latin typeface="+mn-ea"/>
              <a:cs typeface="Telegraf"/>
              <a:sym typeface="Telegraf"/>
            </a:endParaRPr>
          </a:p>
        </p:txBody>
      </p:sp>
    </p:spTree>
    <p:extLst>
      <p:ext uri="{BB962C8B-B14F-4D97-AF65-F5344CB8AC3E}">
        <p14:creationId xmlns:p14="http://schemas.microsoft.com/office/powerpoint/2010/main" val="36151785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3126317" y="2956544"/>
            <a:ext cx="0" cy="1214936"/>
          </a:xfrm>
          <a:prstGeom prst="line">
            <a:avLst/>
          </a:prstGeom>
          <a:ln w="9525" cap="flat">
            <a:solidFill>
              <a:srgbClr val="000000"/>
            </a:solidFill>
            <a:prstDash val="solid"/>
            <a:headEnd type="none" w="sm" len="sm"/>
            <a:tailEnd type="none" w="sm" len="sm"/>
          </a:ln>
        </p:spPr>
      </p:sp>
      <p:sp>
        <p:nvSpPr>
          <p:cNvPr id="3" name="AutoShape 3"/>
          <p:cNvSpPr/>
          <p:nvPr/>
        </p:nvSpPr>
        <p:spPr>
          <a:xfrm>
            <a:off x="3126317" y="5402861"/>
            <a:ext cx="0" cy="1214936"/>
          </a:xfrm>
          <a:prstGeom prst="line">
            <a:avLst/>
          </a:prstGeom>
          <a:ln w="9525" cap="flat">
            <a:solidFill>
              <a:srgbClr val="000000"/>
            </a:solidFill>
            <a:prstDash val="solid"/>
            <a:headEnd type="none" w="sm" len="sm"/>
            <a:tailEnd type="none" w="sm" len="sm"/>
          </a:ln>
        </p:spPr>
      </p:sp>
      <p:sp>
        <p:nvSpPr>
          <p:cNvPr id="4" name="TextBox 4"/>
          <p:cNvSpPr txBox="1"/>
          <p:nvPr/>
        </p:nvSpPr>
        <p:spPr>
          <a:xfrm>
            <a:off x="6691152" y="3509865"/>
            <a:ext cx="2950956" cy="362920"/>
          </a:xfrm>
          <a:prstGeom prst="rect">
            <a:avLst/>
          </a:prstGeom>
        </p:spPr>
        <p:txBody>
          <a:bodyPr lIns="0" tIns="0" rIns="0" bIns="0" rtlCol="0" anchor="t">
            <a:spAutoFit/>
          </a:bodyPr>
          <a:lstStyle/>
          <a:p>
            <a:pPr marL="0" lvl="0" indent="0" algn="l">
              <a:lnSpc>
                <a:spcPts val="3132"/>
              </a:lnSpc>
              <a:spcBef>
                <a:spcPct val="0"/>
              </a:spcBef>
            </a:pPr>
            <a:r>
              <a:rPr lang="ko-KR" altLang="en-US" sz="2237" b="1" spc="-80" dirty="0">
                <a:solidFill>
                  <a:srgbClr val="000000"/>
                </a:solidFill>
                <a:latin typeface="+mn-ea"/>
                <a:cs typeface="Source Han Sans KR Bold"/>
                <a:sym typeface="Source Han Sans KR Bold"/>
              </a:rPr>
              <a:t>개발목표</a:t>
            </a:r>
            <a:endParaRPr lang="en-US" sz="2237" b="1" spc="-80" dirty="0">
              <a:solidFill>
                <a:srgbClr val="000000"/>
              </a:solidFill>
              <a:latin typeface="+mn-ea"/>
              <a:cs typeface="Source Han Sans KR Bold"/>
              <a:sym typeface="Source Han Sans KR Bold"/>
            </a:endParaRPr>
          </a:p>
        </p:txBody>
      </p:sp>
      <p:sp>
        <p:nvSpPr>
          <p:cNvPr id="5" name="TextBox 5"/>
          <p:cNvSpPr txBox="1"/>
          <p:nvPr/>
        </p:nvSpPr>
        <p:spPr>
          <a:xfrm>
            <a:off x="3983765" y="3509865"/>
            <a:ext cx="2950956" cy="362920"/>
          </a:xfrm>
          <a:prstGeom prst="rect">
            <a:avLst/>
          </a:prstGeom>
        </p:spPr>
        <p:txBody>
          <a:bodyPr lIns="0" tIns="0" rIns="0" bIns="0" rtlCol="0" anchor="t">
            <a:spAutoFit/>
          </a:bodyPr>
          <a:lstStyle/>
          <a:p>
            <a:pPr marL="0" lvl="0" indent="0" algn="l">
              <a:lnSpc>
                <a:spcPts val="3132"/>
              </a:lnSpc>
              <a:spcBef>
                <a:spcPct val="0"/>
              </a:spcBef>
            </a:pPr>
            <a:r>
              <a:rPr lang="ko-KR" altLang="en-US" sz="2237" b="1" spc="-80" dirty="0">
                <a:solidFill>
                  <a:srgbClr val="000000"/>
                </a:solidFill>
                <a:latin typeface="+mn-ea"/>
                <a:cs typeface="Source Han Sans KR Bold"/>
                <a:sym typeface="Source Han Sans KR Bold"/>
              </a:rPr>
              <a:t>추진배경</a:t>
            </a:r>
            <a:endParaRPr lang="en-US" sz="2237" b="1" spc="-80" dirty="0">
              <a:solidFill>
                <a:srgbClr val="000000"/>
              </a:solidFill>
              <a:latin typeface="+mn-ea"/>
              <a:cs typeface="Source Han Sans KR Bold"/>
              <a:sym typeface="Source Han Sans KR Bold"/>
            </a:endParaRPr>
          </a:p>
        </p:txBody>
      </p:sp>
      <p:sp>
        <p:nvSpPr>
          <p:cNvPr id="6" name="TextBox 6"/>
          <p:cNvSpPr txBox="1"/>
          <p:nvPr/>
        </p:nvSpPr>
        <p:spPr>
          <a:xfrm>
            <a:off x="1197103" y="3408380"/>
            <a:ext cx="1429735" cy="760465"/>
          </a:xfrm>
          <a:prstGeom prst="rect">
            <a:avLst/>
          </a:prstGeom>
        </p:spPr>
        <p:txBody>
          <a:bodyPr lIns="0" tIns="0" rIns="0" bIns="0" rtlCol="0" anchor="t">
            <a:spAutoFit/>
          </a:bodyPr>
          <a:lstStyle/>
          <a:p>
            <a:pPr marL="0" lvl="0" indent="0" algn="l">
              <a:lnSpc>
                <a:spcPts val="3132"/>
              </a:lnSpc>
              <a:spcBef>
                <a:spcPct val="0"/>
              </a:spcBef>
            </a:pPr>
            <a:r>
              <a:rPr lang="ko-KR" altLang="en-US" sz="2237" b="1" spc="-80" dirty="0">
                <a:solidFill>
                  <a:srgbClr val="000000"/>
                </a:solidFill>
                <a:latin typeface="+mn-ea"/>
                <a:cs typeface="Source Han Sans KR Bold"/>
                <a:sym typeface="Source Han Sans KR Bold"/>
              </a:rPr>
              <a:t>프로젝트</a:t>
            </a:r>
            <a:endParaRPr lang="en-US" altLang="ko-KR" sz="2237" b="1" spc="-80" dirty="0">
              <a:solidFill>
                <a:srgbClr val="000000"/>
              </a:solidFill>
              <a:latin typeface="+mn-ea"/>
              <a:cs typeface="Source Han Sans KR Bold"/>
              <a:sym typeface="Source Han Sans KR Bold"/>
            </a:endParaRPr>
          </a:p>
          <a:p>
            <a:pPr marL="0" lvl="0" indent="0" algn="l">
              <a:lnSpc>
                <a:spcPts val="3132"/>
              </a:lnSpc>
              <a:spcBef>
                <a:spcPct val="0"/>
              </a:spcBef>
            </a:pPr>
            <a:r>
              <a:rPr lang="ko-KR" altLang="en-US" sz="2237" b="1" spc="-80" dirty="0">
                <a:solidFill>
                  <a:srgbClr val="000000"/>
                </a:solidFill>
                <a:latin typeface="+mn-ea"/>
                <a:cs typeface="Source Han Sans KR Bold"/>
                <a:sym typeface="Source Han Sans KR Bold"/>
              </a:rPr>
              <a:t>개요</a:t>
            </a:r>
            <a:endParaRPr lang="en-US" sz="2237" b="1" spc="-80" dirty="0">
              <a:solidFill>
                <a:srgbClr val="000000"/>
              </a:solidFill>
              <a:latin typeface="+mn-ea"/>
              <a:cs typeface="Source Han Sans KR Bold"/>
              <a:sym typeface="Source Han Sans KR Bold"/>
            </a:endParaRPr>
          </a:p>
        </p:txBody>
      </p:sp>
      <p:sp>
        <p:nvSpPr>
          <p:cNvPr id="7" name="TextBox 7"/>
          <p:cNvSpPr txBox="1"/>
          <p:nvPr/>
        </p:nvSpPr>
        <p:spPr>
          <a:xfrm>
            <a:off x="1197103" y="5808211"/>
            <a:ext cx="1429735" cy="760465"/>
          </a:xfrm>
          <a:prstGeom prst="rect">
            <a:avLst/>
          </a:prstGeom>
        </p:spPr>
        <p:txBody>
          <a:bodyPr lIns="0" tIns="0" rIns="0" bIns="0" rtlCol="0" anchor="t">
            <a:spAutoFit/>
          </a:bodyPr>
          <a:lstStyle/>
          <a:p>
            <a:pPr marL="0" lvl="0" indent="0" algn="l">
              <a:lnSpc>
                <a:spcPts val="3132"/>
              </a:lnSpc>
              <a:spcBef>
                <a:spcPct val="0"/>
              </a:spcBef>
            </a:pPr>
            <a:r>
              <a:rPr lang="ko-KR" altLang="en-US" sz="2237" b="1" spc="-80" dirty="0">
                <a:solidFill>
                  <a:srgbClr val="000000"/>
                </a:solidFill>
                <a:latin typeface="+mn-ea"/>
                <a:cs typeface="Source Han Sans KR Bold"/>
                <a:sym typeface="Source Han Sans KR Bold"/>
              </a:rPr>
              <a:t>데이터 분석</a:t>
            </a:r>
            <a:endParaRPr lang="en-US" sz="2237" b="1" spc="-80" dirty="0">
              <a:solidFill>
                <a:srgbClr val="000000"/>
              </a:solidFill>
              <a:latin typeface="+mn-ea"/>
              <a:cs typeface="Source Han Sans KR Bold"/>
              <a:sym typeface="Source Han Sans KR Bold"/>
            </a:endParaRPr>
          </a:p>
        </p:txBody>
      </p:sp>
      <p:sp>
        <p:nvSpPr>
          <p:cNvPr id="8" name="TextBox 8"/>
          <p:cNvSpPr txBox="1"/>
          <p:nvPr/>
        </p:nvSpPr>
        <p:spPr>
          <a:xfrm>
            <a:off x="9517297" y="3509865"/>
            <a:ext cx="2690871" cy="370679"/>
          </a:xfrm>
          <a:prstGeom prst="rect">
            <a:avLst/>
          </a:prstGeom>
        </p:spPr>
        <p:txBody>
          <a:bodyPr lIns="0" tIns="0" rIns="0" bIns="0" rtlCol="0" anchor="t">
            <a:spAutoFit/>
          </a:bodyPr>
          <a:lstStyle/>
          <a:p>
            <a:pPr marL="0" lvl="0" indent="0" algn="l">
              <a:lnSpc>
                <a:spcPts val="3132"/>
              </a:lnSpc>
              <a:spcBef>
                <a:spcPct val="0"/>
              </a:spcBef>
            </a:pPr>
            <a:r>
              <a:rPr lang="ko-KR" altLang="en-US" sz="2237" b="1" spc="-80" dirty="0">
                <a:solidFill>
                  <a:srgbClr val="000000"/>
                </a:solidFill>
                <a:latin typeface="+mn-ea"/>
                <a:cs typeface="Source Han Sans KR Bold"/>
                <a:sym typeface="Source Han Sans KR Bold"/>
              </a:rPr>
              <a:t>업무분장</a:t>
            </a:r>
            <a:endParaRPr lang="en-US" sz="2237" b="1" spc="-80" dirty="0">
              <a:solidFill>
                <a:srgbClr val="000000"/>
              </a:solidFill>
              <a:latin typeface="+mn-ea"/>
              <a:cs typeface="Source Han Sans KR Bold"/>
              <a:sym typeface="Source Han Sans KR Bold"/>
            </a:endParaRPr>
          </a:p>
        </p:txBody>
      </p:sp>
      <p:sp>
        <p:nvSpPr>
          <p:cNvPr id="9" name="TextBox 9"/>
          <p:cNvSpPr txBox="1"/>
          <p:nvPr/>
        </p:nvSpPr>
        <p:spPr>
          <a:xfrm>
            <a:off x="6691152" y="2950280"/>
            <a:ext cx="993725" cy="396968"/>
          </a:xfrm>
          <a:prstGeom prst="rect">
            <a:avLst/>
          </a:prstGeom>
        </p:spPr>
        <p:txBody>
          <a:bodyPr lIns="0" tIns="0" rIns="0" bIns="0" rtlCol="0" anchor="t">
            <a:spAutoFit/>
          </a:bodyPr>
          <a:lstStyle/>
          <a:p>
            <a:pPr marL="0" lvl="0" indent="0" algn="l">
              <a:lnSpc>
                <a:spcPts val="3357"/>
              </a:lnSpc>
              <a:spcBef>
                <a:spcPct val="0"/>
              </a:spcBef>
            </a:pPr>
            <a:r>
              <a:rPr lang="en-US" sz="2398">
                <a:solidFill>
                  <a:srgbClr val="000000"/>
                </a:solidFill>
                <a:latin typeface="+mn-ea"/>
                <a:cs typeface="Telegraf"/>
                <a:sym typeface="Telegraf"/>
              </a:rPr>
              <a:t>1-2</a:t>
            </a:r>
          </a:p>
        </p:txBody>
      </p:sp>
      <p:sp>
        <p:nvSpPr>
          <p:cNvPr id="10" name="TextBox 10"/>
          <p:cNvSpPr txBox="1"/>
          <p:nvPr/>
        </p:nvSpPr>
        <p:spPr>
          <a:xfrm>
            <a:off x="3983765" y="2950280"/>
            <a:ext cx="993725" cy="396968"/>
          </a:xfrm>
          <a:prstGeom prst="rect">
            <a:avLst/>
          </a:prstGeom>
        </p:spPr>
        <p:txBody>
          <a:bodyPr lIns="0" tIns="0" rIns="0" bIns="0" rtlCol="0" anchor="t">
            <a:spAutoFit/>
          </a:bodyPr>
          <a:lstStyle/>
          <a:p>
            <a:pPr marL="0" lvl="0" indent="0" algn="l">
              <a:lnSpc>
                <a:spcPts val="3357"/>
              </a:lnSpc>
              <a:spcBef>
                <a:spcPct val="0"/>
              </a:spcBef>
            </a:pPr>
            <a:r>
              <a:rPr lang="en-US" sz="2398" dirty="0">
                <a:solidFill>
                  <a:srgbClr val="000000"/>
                </a:solidFill>
                <a:latin typeface="+mn-ea"/>
                <a:cs typeface="Telegraf"/>
                <a:sym typeface="Telegraf"/>
              </a:rPr>
              <a:t>1-1</a:t>
            </a:r>
          </a:p>
        </p:txBody>
      </p:sp>
      <p:sp>
        <p:nvSpPr>
          <p:cNvPr id="11" name="TextBox 11"/>
          <p:cNvSpPr txBox="1"/>
          <p:nvPr/>
        </p:nvSpPr>
        <p:spPr>
          <a:xfrm>
            <a:off x="1197103" y="2950280"/>
            <a:ext cx="1081367" cy="396968"/>
          </a:xfrm>
          <a:prstGeom prst="rect">
            <a:avLst/>
          </a:prstGeom>
        </p:spPr>
        <p:txBody>
          <a:bodyPr lIns="0" tIns="0" rIns="0" bIns="0" rtlCol="0" anchor="t">
            <a:spAutoFit/>
          </a:bodyPr>
          <a:lstStyle/>
          <a:p>
            <a:pPr marL="0" lvl="0" indent="0" algn="l">
              <a:lnSpc>
                <a:spcPts val="3357"/>
              </a:lnSpc>
              <a:spcBef>
                <a:spcPct val="0"/>
              </a:spcBef>
            </a:pPr>
            <a:r>
              <a:rPr lang="en-US" sz="2398">
                <a:solidFill>
                  <a:srgbClr val="000000"/>
                </a:solidFill>
                <a:latin typeface="+mn-ea"/>
                <a:cs typeface="Telegraf"/>
                <a:sym typeface="Telegraf"/>
              </a:rPr>
              <a:t>Part 1</a:t>
            </a:r>
          </a:p>
        </p:txBody>
      </p:sp>
      <p:sp>
        <p:nvSpPr>
          <p:cNvPr id="12" name="TextBox 12"/>
          <p:cNvSpPr txBox="1"/>
          <p:nvPr/>
        </p:nvSpPr>
        <p:spPr>
          <a:xfrm>
            <a:off x="1197103" y="5313758"/>
            <a:ext cx="1081367" cy="396968"/>
          </a:xfrm>
          <a:prstGeom prst="rect">
            <a:avLst/>
          </a:prstGeom>
        </p:spPr>
        <p:txBody>
          <a:bodyPr lIns="0" tIns="0" rIns="0" bIns="0" rtlCol="0" anchor="t">
            <a:spAutoFit/>
          </a:bodyPr>
          <a:lstStyle/>
          <a:p>
            <a:pPr marL="0" lvl="0" indent="0" algn="l">
              <a:lnSpc>
                <a:spcPts val="3357"/>
              </a:lnSpc>
              <a:spcBef>
                <a:spcPct val="0"/>
              </a:spcBef>
            </a:pPr>
            <a:r>
              <a:rPr lang="en-US" sz="2398" dirty="0">
                <a:solidFill>
                  <a:srgbClr val="000000"/>
                </a:solidFill>
                <a:latin typeface="+mn-ea"/>
                <a:cs typeface="Telegraf"/>
                <a:sym typeface="Telegraf"/>
              </a:rPr>
              <a:t>Part 2</a:t>
            </a:r>
          </a:p>
        </p:txBody>
      </p:sp>
      <p:sp>
        <p:nvSpPr>
          <p:cNvPr id="13" name="TextBox 13"/>
          <p:cNvSpPr txBox="1"/>
          <p:nvPr/>
        </p:nvSpPr>
        <p:spPr>
          <a:xfrm>
            <a:off x="4036594" y="5402861"/>
            <a:ext cx="1424056" cy="396968"/>
          </a:xfrm>
          <a:prstGeom prst="rect">
            <a:avLst/>
          </a:prstGeom>
        </p:spPr>
        <p:txBody>
          <a:bodyPr lIns="0" tIns="0" rIns="0" bIns="0" rtlCol="0" anchor="t">
            <a:spAutoFit/>
          </a:bodyPr>
          <a:lstStyle/>
          <a:p>
            <a:pPr marL="0" lvl="0" indent="0" algn="l">
              <a:lnSpc>
                <a:spcPts val="3357"/>
              </a:lnSpc>
              <a:spcBef>
                <a:spcPct val="0"/>
              </a:spcBef>
            </a:pPr>
            <a:r>
              <a:rPr lang="en-US" sz="2398" dirty="0">
                <a:solidFill>
                  <a:srgbClr val="000000"/>
                </a:solidFill>
                <a:latin typeface="+mn-ea"/>
                <a:cs typeface="Telegraf"/>
                <a:sym typeface="Telegraf"/>
              </a:rPr>
              <a:t>2-1</a:t>
            </a:r>
          </a:p>
        </p:txBody>
      </p:sp>
      <p:sp>
        <p:nvSpPr>
          <p:cNvPr id="14" name="TextBox 14"/>
          <p:cNvSpPr txBox="1"/>
          <p:nvPr/>
        </p:nvSpPr>
        <p:spPr>
          <a:xfrm>
            <a:off x="9517297" y="2950280"/>
            <a:ext cx="992079" cy="396968"/>
          </a:xfrm>
          <a:prstGeom prst="rect">
            <a:avLst/>
          </a:prstGeom>
        </p:spPr>
        <p:txBody>
          <a:bodyPr lIns="0" tIns="0" rIns="0" bIns="0" rtlCol="0" anchor="t">
            <a:spAutoFit/>
          </a:bodyPr>
          <a:lstStyle/>
          <a:p>
            <a:pPr marL="0" lvl="0" indent="0" algn="l">
              <a:lnSpc>
                <a:spcPts val="3357"/>
              </a:lnSpc>
              <a:spcBef>
                <a:spcPct val="0"/>
              </a:spcBef>
            </a:pPr>
            <a:r>
              <a:rPr lang="en-US" sz="2398">
                <a:solidFill>
                  <a:srgbClr val="000000"/>
                </a:solidFill>
                <a:latin typeface="+mn-ea"/>
                <a:cs typeface="Telegraf"/>
                <a:sym typeface="Telegraf"/>
              </a:rPr>
              <a:t>1-3</a:t>
            </a:r>
          </a:p>
        </p:txBody>
      </p:sp>
      <p:sp>
        <p:nvSpPr>
          <p:cNvPr id="15" name="TextBox 15"/>
          <p:cNvSpPr txBox="1"/>
          <p:nvPr/>
        </p:nvSpPr>
        <p:spPr>
          <a:xfrm>
            <a:off x="6765388" y="5402861"/>
            <a:ext cx="992079" cy="396968"/>
          </a:xfrm>
          <a:prstGeom prst="rect">
            <a:avLst/>
          </a:prstGeom>
        </p:spPr>
        <p:txBody>
          <a:bodyPr lIns="0" tIns="0" rIns="0" bIns="0" rtlCol="0" anchor="t">
            <a:spAutoFit/>
          </a:bodyPr>
          <a:lstStyle/>
          <a:p>
            <a:pPr marL="0" lvl="0" indent="0" algn="l">
              <a:lnSpc>
                <a:spcPts val="3357"/>
              </a:lnSpc>
              <a:spcBef>
                <a:spcPct val="0"/>
              </a:spcBef>
            </a:pPr>
            <a:r>
              <a:rPr lang="en-US" sz="2398">
                <a:solidFill>
                  <a:srgbClr val="000000"/>
                </a:solidFill>
                <a:latin typeface="+mn-ea"/>
                <a:cs typeface="Telegraf"/>
                <a:sym typeface="Telegraf"/>
              </a:rPr>
              <a:t>2-2</a:t>
            </a:r>
          </a:p>
        </p:txBody>
      </p:sp>
      <p:sp>
        <p:nvSpPr>
          <p:cNvPr id="16" name="TextBox 16"/>
          <p:cNvSpPr txBox="1"/>
          <p:nvPr/>
        </p:nvSpPr>
        <p:spPr>
          <a:xfrm>
            <a:off x="12170758" y="3509865"/>
            <a:ext cx="2006411" cy="370679"/>
          </a:xfrm>
          <a:prstGeom prst="rect">
            <a:avLst/>
          </a:prstGeom>
        </p:spPr>
        <p:txBody>
          <a:bodyPr wrap="square" lIns="0" tIns="0" rIns="0" bIns="0" rtlCol="0" anchor="t">
            <a:spAutoFit/>
          </a:bodyPr>
          <a:lstStyle/>
          <a:p>
            <a:pPr marL="0" lvl="0" indent="0" algn="l">
              <a:lnSpc>
                <a:spcPts val="3132"/>
              </a:lnSpc>
              <a:spcBef>
                <a:spcPct val="0"/>
              </a:spcBef>
            </a:pPr>
            <a:r>
              <a:rPr lang="ko-KR" altLang="en-US" sz="2237" b="1" spc="-80" dirty="0">
                <a:solidFill>
                  <a:srgbClr val="000000"/>
                </a:solidFill>
                <a:latin typeface="+mn-ea"/>
                <a:cs typeface="Source Han Sans KR Bold"/>
                <a:sym typeface="Source Han Sans KR Bold"/>
              </a:rPr>
              <a:t>일정</a:t>
            </a:r>
            <a:endParaRPr lang="en-US" sz="2237" b="1" spc="-80" dirty="0">
              <a:solidFill>
                <a:srgbClr val="000000"/>
              </a:solidFill>
              <a:latin typeface="+mn-ea"/>
              <a:cs typeface="Source Han Sans KR Bold"/>
              <a:sym typeface="Source Han Sans KR Bold"/>
            </a:endParaRPr>
          </a:p>
        </p:txBody>
      </p:sp>
      <p:sp>
        <p:nvSpPr>
          <p:cNvPr id="17" name="TextBox 17"/>
          <p:cNvSpPr txBox="1"/>
          <p:nvPr/>
        </p:nvSpPr>
        <p:spPr>
          <a:xfrm>
            <a:off x="4036594" y="5899587"/>
            <a:ext cx="2950956" cy="370679"/>
          </a:xfrm>
          <a:prstGeom prst="rect">
            <a:avLst/>
          </a:prstGeom>
        </p:spPr>
        <p:txBody>
          <a:bodyPr lIns="0" tIns="0" rIns="0" bIns="0" rtlCol="0" anchor="t">
            <a:spAutoFit/>
          </a:bodyPr>
          <a:lstStyle/>
          <a:p>
            <a:pPr marL="0" lvl="0" indent="0" algn="l">
              <a:lnSpc>
                <a:spcPts val="3132"/>
              </a:lnSpc>
              <a:spcBef>
                <a:spcPct val="0"/>
              </a:spcBef>
            </a:pPr>
            <a:r>
              <a:rPr lang="ko-KR" altLang="en-US" sz="2237" b="1" spc="-80" dirty="0">
                <a:solidFill>
                  <a:srgbClr val="000000"/>
                </a:solidFill>
                <a:latin typeface="+mn-ea"/>
                <a:cs typeface="Source Han Sans KR Bold"/>
                <a:sym typeface="Source Han Sans KR Bold"/>
              </a:rPr>
              <a:t>데이터 </a:t>
            </a:r>
            <a:r>
              <a:rPr lang="ko-KR" altLang="en-US" sz="2237" b="1" spc="-80" dirty="0" err="1">
                <a:solidFill>
                  <a:srgbClr val="000000"/>
                </a:solidFill>
                <a:latin typeface="+mn-ea"/>
                <a:cs typeface="Source Han Sans KR Bold"/>
                <a:sym typeface="Source Han Sans KR Bold"/>
              </a:rPr>
              <a:t>전처리</a:t>
            </a:r>
            <a:endParaRPr lang="en-US" sz="2237" b="1" spc="-80" dirty="0">
              <a:solidFill>
                <a:srgbClr val="000000"/>
              </a:solidFill>
              <a:latin typeface="+mn-ea"/>
              <a:cs typeface="Source Han Sans KR Bold"/>
              <a:sym typeface="Source Han Sans KR Bold"/>
            </a:endParaRPr>
          </a:p>
        </p:txBody>
      </p:sp>
      <p:sp>
        <p:nvSpPr>
          <p:cNvPr id="18" name="TextBox 18"/>
          <p:cNvSpPr txBox="1"/>
          <p:nvPr/>
        </p:nvSpPr>
        <p:spPr>
          <a:xfrm>
            <a:off x="6765388" y="5880734"/>
            <a:ext cx="2804658" cy="370679"/>
          </a:xfrm>
          <a:prstGeom prst="rect">
            <a:avLst/>
          </a:prstGeom>
        </p:spPr>
        <p:txBody>
          <a:bodyPr lIns="0" tIns="0" rIns="0" bIns="0" rtlCol="0" anchor="t">
            <a:spAutoFit/>
          </a:bodyPr>
          <a:lstStyle/>
          <a:p>
            <a:pPr marL="0" lvl="0" indent="0" algn="l">
              <a:lnSpc>
                <a:spcPts val="3132"/>
              </a:lnSpc>
              <a:spcBef>
                <a:spcPct val="0"/>
              </a:spcBef>
            </a:pPr>
            <a:r>
              <a:rPr lang="ko-KR" altLang="en-US" sz="2237" b="1" spc="-80" dirty="0">
                <a:solidFill>
                  <a:srgbClr val="000000"/>
                </a:solidFill>
                <a:latin typeface="+mn-ea"/>
                <a:cs typeface="Source Han Sans KR Bold"/>
                <a:sym typeface="Source Han Sans KR Bold"/>
              </a:rPr>
              <a:t>판매 제품 분석</a:t>
            </a:r>
            <a:endParaRPr lang="en-US" sz="2237" b="1" spc="-80" dirty="0">
              <a:solidFill>
                <a:srgbClr val="000000"/>
              </a:solidFill>
              <a:latin typeface="+mn-ea"/>
              <a:cs typeface="Source Han Sans KR Bold"/>
              <a:sym typeface="Source Han Sans KR Bold"/>
            </a:endParaRPr>
          </a:p>
        </p:txBody>
      </p:sp>
      <p:sp>
        <p:nvSpPr>
          <p:cNvPr id="19" name="TextBox 19"/>
          <p:cNvSpPr txBox="1"/>
          <p:nvPr/>
        </p:nvSpPr>
        <p:spPr>
          <a:xfrm>
            <a:off x="9565410" y="5880734"/>
            <a:ext cx="2918446" cy="370679"/>
          </a:xfrm>
          <a:prstGeom prst="rect">
            <a:avLst/>
          </a:prstGeom>
        </p:spPr>
        <p:txBody>
          <a:bodyPr lIns="0" tIns="0" rIns="0" bIns="0" rtlCol="0" anchor="t">
            <a:spAutoFit/>
          </a:bodyPr>
          <a:lstStyle/>
          <a:p>
            <a:pPr marL="0" lvl="0" indent="0" algn="l">
              <a:lnSpc>
                <a:spcPts val="3132"/>
              </a:lnSpc>
              <a:spcBef>
                <a:spcPct val="0"/>
              </a:spcBef>
            </a:pPr>
            <a:r>
              <a:rPr lang="ko-KR" altLang="en-US" sz="2237" b="1" spc="-80" dirty="0">
                <a:solidFill>
                  <a:srgbClr val="000000"/>
                </a:solidFill>
                <a:latin typeface="+mn-ea"/>
                <a:cs typeface="Source Han Sans KR Bold"/>
                <a:sym typeface="Source Han Sans KR Bold"/>
              </a:rPr>
              <a:t>고객 세그먼트 분석</a:t>
            </a:r>
            <a:endParaRPr lang="en-US" sz="2237" b="1" spc="-80" dirty="0">
              <a:solidFill>
                <a:srgbClr val="000000"/>
              </a:solidFill>
              <a:latin typeface="+mn-ea"/>
              <a:cs typeface="Source Han Sans KR Bold"/>
              <a:sym typeface="Source Han Sans KR Bold"/>
            </a:endParaRPr>
          </a:p>
        </p:txBody>
      </p:sp>
      <p:sp>
        <p:nvSpPr>
          <p:cNvPr id="20" name="TextBox 20"/>
          <p:cNvSpPr txBox="1"/>
          <p:nvPr/>
        </p:nvSpPr>
        <p:spPr>
          <a:xfrm>
            <a:off x="1197103" y="787028"/>
            <a:ext cx="3736349" cy="457113"/>
          </a:xfrm>
          <a:prstGeom prst="rect">
            <a:avLst/>
          </a:prstGeom>
        </p:spPr>
        <p:txBody>
          <a:bodyPr lIns="0" tIns="0" rIns="0" bIns="0" rtlCol="0" anchor="t">
            <a:spAutoFit/>
          </a:bodyPr>
          <a:lstStyle/>
          <a:p>
            <a:pPr algn="l">
              <a:lnSpc>
                <a:spcPts val="3935"/>
              </a:lnSpc>
            </a:pPr>
            <a:r>
              <a:rPr lang="en-US" sz="2811">
                <a:solidFill>
                  <a:srgbClr val="000000"/>
                </a:solidFill>
                <a:latin typeface="+mn-ea"/>
                <a:cs typeface="Telegraf"/>
                <a:sym typeface="Telegraf"/>
              </a:rPr>
              <a:t>Content</a:t>
            </a:r>
          </a:p>
        </p:txBody>
      </p:sp>
      <p:sp>
        <p:nvSpPr>
          <p:cNvPr id="21" name="TextBox 21"/>
          <p:cNvSpPr txBox="1"/>
          <p:nvPr/>
        </p:nvSpPr>
        <p:spPr>
          <a:xfrm>
            <a:off x="12170758" y="2950280"/>
            <a:ext cx="1163648" cy="396968"/>
          </a:xfrm>
          <a:prstGeom prst="rect">
            <a:avLst/>
          </a:prstGeom>
        </p:spPr>
        <p:txBody>
          <a:bodyPr lIns="0" tIns="0" rIns="0" bIns="0" rtlCol="0" anchor="t">
            <a:spAutoFit/>
          </a:bodyPr>
          <a:lstStyle/>
          <a:p>
            <a:pPr marL="0" lvl="0" indent="0" algn="l">
              <a:lnSpc>
                <a:spcPts val="3357"/>
              </a:lnSpc>
              <a:spcBef>
                <a:spcPct val="0"/>
              </a:spcBef>
            </a:pPr>
            <a:r>
              <a:rPr lang="en-US" sz="2398">
                <a:solidFill>
                  <a:srgbClr val="000000"/>
                </a:solidFill>
                <a:latin typeface="+mn-ea"/>
                <a:cs typeface="Telegraf"/>
                <a:sym typeface="Telegraf"/>
              </a:rPr>
              <a:t>1-4</a:t>
            </a:r>
          </a:p>
        </p:txBody>
      </p:sp>
      <p:sp>
        <p:nvSpPr>
          <p:cNvPr id="22" name="TextBox 22"/>
          <p:cNvSpPr txBox="1"/>
          <p:nvPr/>
        </p:nvSpPr>
        <p:spPr>
          <a:xfrm>
            <a:off x="9565410" y="5402861"/>
            <a:ext cx="974922" cy="396968"/>
          </a:xfrm>
          <a:prstGeom prst="rect">
            <a:avLst/>
          </a:prstGeom>
        </p:spPr>
        <p:txBody>
          <a:bodyPr lIns="0" tIns="0" rIns="0" bIns="0" rtlCol="0" anchor="t">
            <a:spAutoFit/>
          </a:bodyPr>
          <a:lstStyle/>
          <a:p>
            <a:pPr marL="0" lvl="0" indent="0" algn="l">
              <a:lnSpc>
                <a:spcPts val="3357"/>
              </a:lnSpc>
              <a:spcBef>
                <a:spcPct val="0"/>
              </a:spcBef>
            </a:pPr>
            <a:r>
              <a:rPr lang="en-US" sz="2398">
                <a:solidFill>
                  <a:srgbClr val="000000"/>
                </a:solidFill>
                <a:latin typeface="+mn-ea"/>
                <a:cs typeface="Telegraf"/>
                <a:sym typeface="Telegraf"/>
              </a:rPr>
              <a:t>2-3</a:t>
            </a:r>
          </a:p>
        </p:txBody>
      </p:sp>
      <p:sp>
        <p:nvSpPr>
          <p:cNvPr id="23" name="TextBox 23"/>
          <p:cNvSpPr txBox="1"/>
          <p:nvPr/>
        </p:nvSpPr>
        <p:spPr>
          <a:xfrm>
            <a:off x="1107683" y="1527188"/>
            <a:ext cx="6913999" cy="767244"/>
          </a:xfrm>
          <a:prstGeom prst="rect">
            <a:avLst/>
          </a:prstGeom>
        </p:spPr>
        <p:txBody>
          <a:bodyPr lIns="0" tIns="0" rIns="0" bIns="0" rtlCol="0" anchor="t">
            <a:spAutoFit/>
          </a:bodyPr>
          <a:lstStyle/>
          <a:p>
            <a:pPr algn="l">
              <a:lnSpc>
                <a:spcPts val="5903"/>
              </a:lnSpc>
            </a:pPr>
            <a:r>
              <a:rPr lang="en-US" sz="5622" b="1" spc="-376" dirty="0" err="1">
                <a:solidFill>
                  <a:srgbClr val="000000"/>
                </a:solidFill>
                <a:latin typeface="+mn-ea"/>
                <a:cs typeface="Source Han Sans KR Bold"/>
                <a:sym typeface="Source Han Sans KR Bold"/>
              </a:rPr>
              <a:t>목차</a:t>
            </a:r>
            <a:endParaRPr lang="en-US" sz="5622" b="1" spc="-376" dirty="0">
              <a:solidFill>
                <a:srgbClr val="000000"/>
              </a:solidFill>
              <a:latin typeface="+mn-ea"/>
              <a:cs typeface="Source Han Sans KR Bold"/>
              <a:sym typeface="Source Han Sans KR Bold"/>
            </a:endParaRPr>
          </a:p>
        </p:txBody>
      </p:sp>
      <p:sp>
        <p:nvSpPr>
          <p:cNvPr id="24" name="AutoShape 24"/>
          <p:cNvSpPr/>
          <p:nvPr/>
        </p:nvSpPr>
        <p:spPr>
          <a:xfrm>
            <a:off x="1197103" y="4719103"/>
            <a:ext cx="14840564" cy="0"/>
          </a:xfrm>
          <a:prstGeom prst="line">
            <a:avLst/>
          </a:prstGeom>
          <a:ln w="9525" cap="rnd">
            <a:solidFill>
              <a:srgbClr val="DFDFDF"/>
            </a:solidFill>
            <a:prstDash val="solid"/>
            <a:headEnd type="none" w="sm" len="sm"/>
            <a:tailEnd type="none" w="sm" len="sm"/>
          </a:ln>
        </p:spPr>
      </p:sp>
      <p:sp>
        <p:nvSpPr>
          <p:cNvPr id="25" name="TextBox 16">
            <a:extLst>
              <a:ext uri="{FF2B5EF4-FFF2-40B4-BE49-F238E27FC236}">
                <a16:creationId xmlns:a16="http://schemas.microsoft.com/office/drawing/2014/main" id="{111D637D-ADF8-BB14-FE40-9BE5C6A9A9DF}"/>
              </a:ext>
            </a:extLst>
          </p:cNvPr>
          <p:cNvSpPr txBox="1"/>
          <p:nvPr/>
        </p:nvSpPr>
        <p:spPr>
          <a:xfrm>
            <a:off x="14861629" y="3509865"/>
            <a:ext cx="2006411" cy="370679"/>
          </a:xfrm>
          <a:prstGeom prst="rect">
            <a:avLst/>
          </a:prstGeom>
        </p:spPr>
        <p:txBody>
          <a:bodyPr wrap="square" lIns="0" tIns="0" rIns="0" bIns="0" rtlCol="0" anchor="t">
            <a:spAutoFit/>
          </a:bodyPr>
          <a:lstStyle/>
          <a:p>
            <a:pPr marL="0" lvl="0" indent="0" algn="l">
              <a:lnSpc>
                <a:spcPts val="3132"/>
              </a:lnSpc>
              <a:spcBef>
                <a:spcPct val="0"/>
              </a:spcBef>
            </a:pPr>
            <a:r>
              <a:rPr lang="ko-KR" altLang="en-US" sz="2237" b="1" spc="-80" dirty="0">
                <a:solidFill>
                  <a:srgbClr val="000000"/>
                </a:solidFill>
                <a:latin typeface="+mn-ea"/>
                <a:cs typeface="Source Han Sans KR Bold"/>
                <a:sym typeface="Source Han Sans KR Bold"/>
              </a:rPr>
              <a:t>개발 환경</a:t>
            </a:r>
            <a:endParaRPr lang="en-US" sz="2237" b="1" spc="-80" dirty="0">
              <a:solidFill>
                <a:srgbClr val="000000"/>
              </a:solidFill>
              <a:latin typeface="+mn-ea"/>
              <a:cs typeface="Source Han Sans KR Bold"/>
              <a:sym typeface="Source Han Sans KR Bold"/>
            </a:endParaRPr>
          </a:p>
        </p:txBody>
      </p:sp>
      <p:sp>
        <p:nvSpPr>
          <p:cNvPr id="26" name="TextBox 21">
            <a:extLst>
              <a:ext uri="{FF2B5EF4-FFF2-40B4-BE49-F238E27FC236}">
                <a16:creationId xmlns:a16="http://schemas.microsoft.com/office/drawing/2014/main" id="{AF8CC8F2-495D-568F-E28F-F90B65DEB68D}"/>
              </a:ext>
            </a:extLst>
          </p:cNvPr>
          <p:cNvSpPr txBox="1"/>
          <p:nvPr/>
        </p:nvSpPr>
        <p:spPr>
          <a:xfrm>
            <a:off x="14861629" y="2950280"/>
            <a:ext cx="1163648" cy="396968"/>
          </a:xfrm>
          <a:prstGeom prst="rect">
            <a:avLst/>
          </a:prstGeom>
        </p:spPr>
        <p:txBody>
          <a:bodyPr lIns="0" tIns="0" rIns="0" bIns="0" rtlCol="0" anchor="t">
            <a:spAutoFit/>
          </a:bodyPr>
          <a:lstStyle/>
          <a:p>
            <a:pPr marL="0" lvl="0" indent="0" algn="l">
              <a:lnSpc>
                <a:spcPts val="3357"/>
              </a:lnSpc>
              <a:spcBef>
                <a:spcPct val="0"/>
              </a:spcBef>
            </a:pPr>
            <a:r>
              <a:rPr lang="en-US" sz="2398" dirty="0">
                <a:solidFill>
                  <a:srgbClr val="000000"/>
                </a:solidFill>
                <a:latin typeface="+mn-ea"/>
                <a:cs typeface="Telegraf"/>
                <a:sym typeface="Telegraf"/>
              </a:rPr>
              <a:t>1-5</a:t>
            </a:r>
          </a:p>
        </p:txBody>
      </p:sp>
      <p:sp>
        <p:nvSpPr>
          <p:cNvPr id="27" name="AutoShape 3">
            <a:extLst>
              <a:ext uri="{FF2B5EF4-FFF2-40B4-BE49-F238E27FC236}">
                <a16:creationId xmlns:a16="http://schemas.microsoft.com/office/drawing/2014/main" id="{FBE7BEF0-ABEB-91A8-4DE9-A84302469628}"/>
              </a:ext>
            </a:extLst>
          </p:cNvPr>
          <p:cNvSpPr/>
          <p:nvPr/>
        </p:nvSpPr>
        <p:spPr>
          <a:xfrm>
            <a:off x="3126317" y="7805948"/>
            <a:ext cx="0" cy="1214936"/>
          </a:xfrm>
          <a:prstGeom prst="line">
            <a:avLst/>
          </a:prstGeom>
          <a:ln w="9525" cap="flat">
            <a:solidFill>
              <a:srgbClr val="000000"/>
            </a:solidFill>
            <a:prstDash val="solid"/>
            <a:headEnd type="none" w="sm" len="sm"/>
            <a:tailEnd type="none" w="sm" len="sm"/>
          </a:ln>
        </p:spPr>
      </p:sp>
      <p:sp>
        <p:nvSpPr>
          <p:cNvPr id="28" name="TextBox 7">
            <a:extLst>
              <a:ext uri="{FF2B5EF4-FFF2-40B4-BE49-F238E27FC236}">
                <a16:creationId xmlns:a16="http://schemas.microsoft.com/office/drawing/2014/main" id="{C8752153-9B06-84ED-1C40-1B5EC1775F89}"/>
              </a:ext>
            </a:extLst>
          </p:cNvPr>
          <p:cNvSpPr txBox="1"/>
          <p:nvPr/>
        </p:nvSpPr>
        <p:spPr>
          <a:xfrm>
            <a:off x="1197103" y="8211298"/>
            <a:ext cx="1429735" cy="760465"/>
          </a:xfrm>
          <a:prstGeom prst="rect">
            <a:avLst/>
          </a:prstGeom>
        </p:spPr>
        <p:txBody>
          <a:bodyPr lIns="0" tIns="0" rIns="0" bIns="0" rtlCol="0" anchor="t">
            <a:spAutoFit/>
          </a:bodyPr>
          <a:lstStyle/>
          <a:p>
            <a:pPr marL="0" lvl="0" indent="0" algn="l">
              <a:lnSpc>
                <a:spcPts val="3132"/>
              </a:lnSpc>
              <a:spcBef>
                <a:spcPct val="0"/>
              </a:spcBef>
            </a:pPr>
            <a:r>
              <a:rPr lang="en-US" sz="2237" b="1" spc="-80" dirty="0">
                <a:solidFill>
                  <a:srgbClr val="000000"/>
                </a:solidFill>
                <a:latin typeface="+mn-ea"/>
                <a:cs typeface="Source Han Sans KR Bold"/>
                <a:sym typeface="Source Han Sans KR Bold"/>
              </a:rPr>
              <a:t>RPLAs</a:t>
            </a:r>
          </a:p>
          <a:p>
            <a:pPr marL="0" lvl="0" indent="0" algn="l">
              <a:lnSpc>
                <a:spcPts val="3132"/>
              </a:lnSpc>
              <a:spcBef>
                <a:spcPct val="0"/>
              </a:spcBef>
            </a:pPr>
            <a:r>
              <a:rPr lang="ko-KR" altLang="en-US" sz="2237" b="1" spc="-80" dirty="0">
                <a:solidFill>
                  <a:srgbClr val="000000"/>
                </a:solidFill>
                <a:latin typeface="+mn-ea"/>
                <a:cs typeface="Source Han Sans KR Bold"/>
                <a:sym typeface="Source Han Sans KR Bold"/>
              </a:rPr>
              <a:t>시뮬레이션</a:t>
            </a:r>
            <a:endParaRPr lang="en-US" sz="2237" b="1" spc="-80" dirty="0">
              <a:solidFill>
                <a:srgbClr val="000000"/>
              </a:solidFill>
              <a:latin typeface="+mn-ea"/>
              <a:cs typeface="Source Han Sans KR Bold"/>
              <a:sym typeface="Source Han Sans KR Bold"/>
            </a:endParaRPr>
          </a:p>
        </p:txBody>
      </p:sp>
      <p:sp>
        <p:nvSpPr>
          <p:cNvPr id="29" name="TextBox 12">
            <a:extLst>
              <a:ext uri="{FF2B5EF4-FFF2-40B4-BE49-F238E27FC236}">
                <a16:creationId xmlns:a16="http://schemas.microsoft.com/office/drawing/2014/main" id="{E7BB47E0-7241-0AEF-9424-0E8A579A765F}"/>
              </a:ext>
            </a:extLst>
          </p:cNvPr>
          <p:cNvSpPr txBox="1"/>
          <p:nvPr/>
        </p:nvSpPr>
        <p:spPr>
          <a:xfrm>
            <a:off x="1197103" y="7716845"/>
            <a:ext cx="1081367" cy="396968"/>
          </a:xfrm>
          <a:prstGeom prst="rect">
            <a:avLst/>
          </a:prstGeom>
        </p:spPr>
        <p:txBody>
          <a:bodyPr lIns="0" tIns="0" rIns="0" bIns="0" rtlCol="0" anchor="t">
            <a:spAutoFit/>
          </a:bodyPr>
          <a:lstStyle/>
          <a:p>
            <a:pPr marL="0" lvl="0" indent="0" algn="l">
              <a:lnSpc>
                <a:spcPts val="3357"/>
              </a:lnSpc>
              <a:spcBef>
                <a:spcPct val="0"/>
              </a:spcBef>
            </a:pPr>
            <a:r>
              <a:rPr lang="en-US" sz="2398" dirty="0">
                <a:solidFill>
                  <a:srgbClr val="000000"/>
                </a:solidFill>
                <a:latin typeface="+mn-ea"/>
                <a:cs typeface="Telegraf"/>
                <a:sym typeface="Telegraf"/>
              </a:rPr>
              <a:t>Part </a:t>
            </a:r>
            <a:r>
              <a:rPr lang="en-US" altLang="ko-KR" sz="2398" dirty="0">
                <a:solidFill>
                  <a:srgbClr val="000000"/>
                </a:solidFill>
                <a:latin typeface="+mn-ea"/>
                <a:cs typeface="Telegraf"/>
                <a:sym typeface="Telegraf"/>
              </a:rPr>
              <a:t>3</a:t>
            </a:r>
            <a:endParaRPr lang="en-US" sz="2398" dirty="0">
              <a:solidFill>
                <a:srgbClr val="000000"/>
              </a:solidFill>
              <a:latin typeface="+mn-ea"/>
              <a:cs typeface="Telegraf"/>
              <a:sym typeface="Telegraf"/>
            </a:endParaRPr>
          </a:p>
        </p:txBody>
      </p:sp>
      <p:sp>
        <p:nvSpPr>
          <p:cNvPr id="36" name="AutoShape 24">
            <a:extLst>
              <a:ext uri="{FF2B5EF4-FFF2-40B4-BE49-F238E27FC236}">
                <a16:creationId xmlns:a16="http://schemas.microsoft.com/office/drawing/2014/main" id="{5AB74ECC-504F-3AE0-AC25-9C3BF3D504FE}"/>
              </a:ext>
            </a:extLst>
          </p:cNvPr>
          <p:cNvSpPr/>
          <p:nvPr/>
        </p:nvSpPr>
        <p:spPr>
          <a:xfrm>
            <a:off x="1197103" y="7122190"/>
            <a:ext cx="14840564" cy="0"/>
          </a:xfrm>
          <a:prstGeom prst="line">
            <a:avLst/>
          </a:prstGeom>
          <a:ln w="9525" cap="rnd">
            <a:solidFill>
              <a:srgbClr val="DFDFDF"/>
            </a:solidFill>
            <a:prstDash val="solid"/>
            <a:headEnd type="none" w="sm" len="sm"/>
            <a:tailEnd type="none" w="sm" len="sm"/>
          </a:ln>
        </p:spPr>
      </p:sp>
      <p:sp>
        <p:nvSpPr>
          <p:cNvPr id="37" name="TextBox 4">
            <a:extLst>
              <a:ext uri="{FF2B5EF4-FFF2-40B4-BE49-F238E27FC236}">
                <a16:creationId xmlns:a16="http://schemas.microsoft.com/office/drawing/2014/main" id="{E38EFC03-A41C-49CC-2546-5D8B2DFF0819}"/>
              </a:ext>
            </a:extLst>
          </p:cNvPr>
          <p:cNvSpPr txBox="1"/>
          <p:nvPr/>
        </p:nvSpPr>
        <p:spPr>
          <a:xfrm>
            <a:off x="6765062" y="8276430"/>
            <a:ext cx="1931732" cy="760978"/>
          </a:xfrm>
          <a:prstGeom prst="rect">
            <a:avLst/>
          </a:prstGeom>
        </p:spPr>
        <p:txBody>
          <a:bodyPr wrap="square" lIns="0" tIns="0" rIns="0" bIns="0" rtlCol="0" anchor="t">
            <a:spAutoFit/>
          </a:bodyPr>
          <a:lstStyle/>
          <a:p>
            <a:pPr marL="0" lvl="0" indent="0" algn="l">
              <a:lnSpc>
                <a:spcPts val="3132"/>
              </a:lnSpc>
              <a:spcBef>
                <a:spcPct val="0"/>
              </a:spcBef>
            </a:pPr>
            <a:r>
              <a:rPr lang="ko-KR" altLang="en-US" sz="2237" b="1" spc="-80" dirty="0">
                <a:solidFill>
                  <a:srgbClr val="000000"/>
                </a:solidFill>
                <a:latin typeface="+mn-ea"/>
                <a:cs typeface="Source Han Sans KR Bold"/>
                <a:sym typeface="Source Han Sans KR Bold"/>
              </a:rPr>
              <a:t>프롬프트</a:t>
            </a:r>
            <a:endParaRPr lang="en-US" altLang="ko-KR" sz="2237" b="1" spc="-80" dirty="0">
              <a:solidFill>
                <a:srgbClr val="000000"/>
              </a:solidFill>
              <a:latin typeface="+mn-ea"/>
              <a:cs typeface="Source Han Sans KR Bold"/>
              <a:sym typeface="Source Han Sans KR Bold"/>
            </a:endParaRPr>
          </a:p>
          <a:p>
            <a:pPr marL="0" lvl="0" indent="0" algn="l">
              <a:lnSpc>
                <a:spcPts val="3132"/>
              </a:lnSpc>
              <a:spcBef>
                <a:spcPct val="0"/>
              </a:spcBef>
            </a:pPr>
            <a:r>
              <a:rPr lang="ko-KR" altLang="en-US" sz="2237" b="1" spc="-80" dirty="0">
                <a:solidFill>
                  <a:srgbClr val="000000"/>
                </a:solidFill>
                <a:latin typeface="+mn-ea"/>
                <a:cs typeface="Source Han Sans KR Bold"/>
                <a:sym typeface="Source Han Sans KR Bold"/>
              </a:rPr>
              <a:t>엔지니어링</a:t>
            </a:r>
            <a:endParaRPr lang="en-US" sz="2237" b="1" spc="-80" dirty="0">
              <a:solidFill>
                <a:srgbClr val="000000"/>
              </a:solidFill>
              <a:latin typeface="+mn-ea"/>
              <a:cs typeface="Source Han Sans KR Bold"/>
              <a:sym typeface="Source Han Sans KR Bold"/>
            </a:endParaRPr>
          </a:p>
        </p:txBody>
      </p:sp>
      <p:sp>
        <p:nvSpPr>
          <p:cNvPr id="38" name="TextBox 5">
            <a:extLst>
              <a:ext uri="{FF2B5EF4-FFF2-40B4-BE49-F238E27FC236}">
                <a16:creationId xmlns:a16="http://schemas.microsoft.com/office/drawing/2014/main" id="{6CA1A748-9C4E-938E-F9F9-0342F76F3983}"/>
              </a:ext>
            </a:extLst>
          </p:cNvPr>
          <p:cNvSpPr txBox="1"/>
          <p:nvPr/>
        </p:nvSpPr>
        <p:spPr>
          <a:xfrm>
            <a:off x="4057675" y="8276430"/>
            <a:ext cx="1722104" cy="760978"/>
          </a:xfrm>
          <a:prstGeom prst="rect">
            <a:avLst/>
          </a:prstGeom>
        </p:spPr>
        <p:txBody>
          <a:bodyPr wrap="square" lIns="0" tIns="0" rIns="0" bIns="0" rtlCol="0" anchor="t">
            <a:spAutoFit/>
          </a:bodyPr>
          <a:lstStyle/>
          <a:p>
            <a:pPr marL="0" lvl="0" indent="0" algn="l">
              <a:lnSpc>
                <a:spcPts val="3132"/>
              </a:lnSpc>
              <a:spcBef>
                <a:spcPct val="0"/>
              </a:spcBef>
            </a:pPr>
            <a:r>
              <a:rPr lang="ko-KR" altLang="en-US" sz="2237" b="1" spc="-80" dirty="0">
                <a:solidFill>
                  <a:srgbClr val="000000"/>
                </a:solidFill>
                <a:latin typeface="+mn-ea"/>
                <a:cs typeface="Source Han Sans KR Bold"/>
                <a:sym typeface="Source Han Sans KR Bold"/>
              </a:rPr>
              <a:t>시뮬레이션</a:t>
            </a:r>
            <a:endParaRPr lang="en-US" altLang="ko-KR" sz="2237" b="1" spc="-80" dirty="0">
              <a:solidFill>
                <a:srgbClr val="000000"/>
              </a:solidFill>
              <a:latin typeface="+mn-ea"/>
              <a:cs typeface="Source Han Sans KR Bold"/>
              <a:sym typeface="Source Han Sans KR Bold"/>
            </a:endParaRPr>
          </a:p>
          <a:p>
            <a:pPr marL="0" lvl="0" indent="0" algn="l">
              <a:lnSpc>
                <a:spcPts val="3132"/>
              </a:lnSpc>
              <a:spcBef>
                <a:spcPct val="0"/>
              </a:spcBef>
            </a:pPr>
            <a:r>
              <a:rPr lang="ko-KR" altLang="en-US" sz="2237" b="1" spc="-80" dirty="0">
                <a:solidFill>
                  <a:srgbClr val="000000"/>
                </a:solidFill>
                <a:latin typeface="+mn-ea"/>
                <a:cs typeface="Source Han Sans KR Bold"/>
                <a:sym typeface="Source Han Sans KR Bold"/>
              </a:rPr>
              <a:t>계획</a:t>
            </a:r>
            <a:endParaRPr lang="en-US" sz="2237" b="1" spc="-80" dirty="0">
              <a:solidFill>
                <a:srgbClr val="000000"/>
              </a:solidFill>
              <a:latin typeface="+mn-ea"/>
              <a:cs typeface="Source Han Sans KR Bold"/>
              <a:sym typeface="Source Han Sans KR Bold"/>
            </a:endParaRPr>
          </a:p>
        </p:txBody>
      </p:sp>
      <p:sp>
        <p:nvSpPr>
          <p:cNvPr id="39" name="TextBox 8">
            <a:extLst>
              <a:ext uri="{FF2B5EF4-FFF2-40B4-BE49-F238E27FC236}">
                <a16:creationId xmlns:a16="http://schemas.microsoft.com/office/drawing/2014/main" id="{A807EF01-B4F5-E63C-345E-8E5B4D2A0A81}"/>
              </a:ext>
            </a:extLst>
          </p:cNvPr>
          <p:cNvSpPr txBox="1"/>
          <p:nvPr/>
        </p:nvSpPr>
        <p:spPr>
          <a:xfrm>
            <a:off x="9591207" y="8276430"/>
            <a:ext cx="2690871" cy="760978"/>
          </a:xfrm>
          <a:prstGeom prst="rect">
            <a:avLst/>
          </a:prstGeom>
        </p:spPr>
        <p:txBody>
          <a:bodyPr lIns="0" tIns="0" rIns="0" bIns="0" rtlCol="0" anchor="t">
            <a:spAutoFit/>
          </a:bodyPr>
          <a:lstStyle/>
          <a:p>
            <a:pPr marL="0" lvl="0" indent="0" algn="l">
              <a:lnSpc>
                <a:spcPts val="3132"/>
              </a:lnSpc>
              <a:spcBef>
                <a:spcPct val="0"/>
              </a:spcBef>
            </a:pPr>
            <a:r>
              <a:rPr lang="ko-KR" altLang="en-US" sz="2237" b="1" spc="-80" dirty="0">
                <a:solidFill>
                  <a:srgbClr val="000000"/>
                </a:solidFill>
                <a:latin typeface="+mn-ea"/>
                <a:cs typeface="Source Han Sans KR Bold"/>
                <a:sym typeface="Source Han Sans KR Bold"/>
              </a:rPr>
              <a:t>페르소나</a:t>
            </a:r>
            <a:endParaRPr lang="en-US" altLang="ko-KR" sz="2237" b="1" spc="-80" dirty="0">
              <a:solidFill>
                <a:srgbClr val="000000"/>
              </a:solidFill>
              <a:latin typeface="+mn-ea"/>
              <a:cs typeface="Source Han Sans KR Bold"/>
              <a:sym typeface="Source Han Sans KR Bold"/>
            </a:endParaRPr>
          </a:p>
          <a:p>
            <a:pPr marL="0" lvl="0" indent="0" algn="l">
              <a:lnSpc>
                <a:spcPts val="3132"/>
              </a:lnSpc>
              <a:spcBef>
                <a:spcPct val="0"/>
              </a:spcBef>
            </a:pPr>
            <a:r>
              <a:rPr lang="ko-KR" altLang="en-US" sz="2237" b="1" spc="-80" dirty="0">
                <a:solidFill>
                  <a:srgbClr val="000000"/>
                </a:solidFill>
                <a:latin typeface="+mn-ea"/>
                <a:cs typeface="Source Han Sans KR Bold"/>
                <a:sym typeface="Source Han Sans KR Bold"/>
              </a:rPr>
              <a:t>생성</a:t>
            </a:r>
            <a:endParaRPr lang="en-US" sz="2237" b="1" spc="-80" dirty="0">
              <a:solidFill>
                <a:srgbClr val="000000"/>
              </a:solidFill>
              <a:latin typeface="+mn-ea"/>
              <a:cs typeface="Source Han Sans KR Bold"/>
              <a:sym typeface="Source Han Sans KR Bold"/>
            </a:endParaRPr>
          </a:p>
        </p:txBody>
      </p:sp>
      <p:sp>
        <p:nvSpPr>
          <p:cNvPr id="40" name="TextBox 9">
            <a:extLst>
              <a:ext uri="{FF2B5EF4-FFF2-40B4-BE49-F238E27FC236}">
                <a16:creationId xmlns:a16="http://schemas.microsoft.com/office/drawing/2014/main" id="{15C75304-A0AD-2C12-5CEF-1EF945C99180}"/>
              </a:ext>
            </a:extLst>
          </p:cNvPr>
          <p:cNvSpPr txBox="1"/>
          <p:nvPr/>
        </p:nvSpPr>
        <p:spPr>
          <a:xfrm>
            <a:off x="6765062" y="7716845"/>
            <a:ext cx="993725" cy="396968"/>
          </a:xfrm>
          <a:prstGeom prst="rect">
            <a:avLst/>
          </a:prstGeom>
        </p:spPr>
        <p:txBody>
          <a:bodyPr lIns="0" tIns="0" rIns="0" bIns="0" rtlCol="0" anchor="t">
            <a:spAutoFit/>
          </a:bodyPr>
          <a:lstStyle/>
          <a:p>
            <a:pPr marL="0" lvl="0" indent="0" algn="l">
              <a:lnSpc>
                <a:spcPts val="3357"/>
              </a:lnSpc>
              <a:spcBef>
                <a:spcPct val="0"/>
              </a:spcBef>
            </a:pPr>
            <a:r>
              <a:rPr lang="en-US" altLang="ko-KR" sz="2398" dirty="0">
                <a:solidFill>
                  <a:srgbClr val="000000"/>
                </a:solidFill>
                <a:latin typeface="+mn-ea"/>
                <a:cs typeface="Telegraf"/>
                <a:sym typeface="Telegraf"/>
              </a:rPr>
              <a:t>3</a:t>
            </a:r>
            <a:r>
              <a:rPr lang="en-US" sz="2398" dirty="0">
                <a:solidFill>
                  <a:srgbClr val="000000"/>
                </a:solidFill>
                <a:latin typeface="+mn-ea"/>
                <a:cs typeface="Telegraf"/>
                <a:sym typeface="Telegraf"/>
              </a:rPr>
              <a:t>-2</a:t>
            </a:r>
          </a:p>
        </p:txBody>
      </p:sp>
      <p:sp>
        <p:nvSpPr>
          <p:cNvPr id="41" name="TextBox 10">
            <a:extLst>
              <a:ext uri="{FF2B5EF4-FFF2-40B4-BE49-F238E27FC236}">
                <a16:creationId xmlns:a16="http://schemas.microsoft.com/office/drawing/2014/main" id="{B47F37B6-9F1D-C2BF-2AE6-DBDA1D337A98}"/>
              </a:ext>
            </a:extLst>
          </p:cNvPr>
          <p:cNvSpPr txBox="1"/>
          <p:nvPr/>
        </p:nvSpPr>
        <p:spPr>
          <a:xfrm>
            <a:off x="4057675" y="7716845"/>
            <a:ext cx="993725" cy="396968"/>
          </a:xfrm>
          <a:prstGeom prst="rect">
            <a:avLst/>
          </a:prstGeom>
        </p:spPr>
        <p:txBody>
          <a:bodyPr lIns="0" tIns="0" rIns="0" bIns="0" rtlCol="0" anchor="t">
            <a:spAutoFit/>
          </a:bodyPr>
          <a:lstStyle/>
          <a:p>
            <a:pPr marL="0" lvl="0" indent="0" algn="l">
              <a:lnSpc>
                <a:spcPts val="3357"/>
              </a:lnSpc>
              <a:spcBef>
                <a:spcPct val="0"/>
              </a:spcBef>
            </a:pPr>
            <a:r>
              <a:rPr lang="en-US" altLang="ko-KR" sz="2398" dirty="0">
                <a:latin typeface="+mn-ea"/>
                <a:cs typeface="Telegraf"/>
                <a:sym typeface="Telegraf"/>
              </a:rPr>
              <a:t>3</a:t>
            </a:r>
            <a:r>
              <a:rPr lang="en-US" sz="2398" dirty="0">
                <a:solidFill>
                  <a:srgbClr val="000000"/>
                </a:solidFill>
                <a:latin typeface="+mn-ea"/>
                <a:cs typeface="Telegraf"/>
                <a:sym typeface="Telegraf"/>
              </a:rPr>
              <a:t>-1</a:t>
            </a:r>
          </a:p>
        </p:txBody>
      </p:sp>
      <p:sp>
        <p:nvSpPr>
          <p:cNvPr id="42" name="TextBox 14">
            <a:extLst>
              <a:ext uri="{FF2B5EF4-FFF2-40B4-BE49-F238E27FC236}">
                <a16:creationId xmlns:a16="http://schemas.microsoft.com/office/drawing/2014/main" id="{2766E59C-3AEA-599A-AFA8-01905DF6A6B1}"/>
              </a:ext>
            </a:extLst>
          </p:cNvPr>
          <p:cNvSpPr txBox="1"/>
          <p:nvPr/>
        </p:nvSpPr>
        <p:spPr>
          <a:xfrm>
            <a:off x="9591207" y="7716845"/>
            <a:ext cx="992079" cy="396968"/>
          </a:xfrm>
          <a:prstGeom prst="rect">
            <a:avLst/>
          </a:prstGeom>
        </p:spPr>
        <p:txBody>
          <a:bodyPr lIns="0" tIns="0" rIns="0" bIns="0" rtlCol="0" anchor="t">
            <a:spAutoFit/>
          </a:bodyPr>
          <a:lstStyle/>
          <a:p>
            <a:pPr marL="0" lvl="0" indent="0" algn="l">
              <a:lnSpc>
                <a:spcPts val="3357"/>
              </a:lnSpc>
              <a:spcBef>
                <a:spcPct val="0"/>
              </a:spcBef>
            </a:pPr>
            <a:r>
              <a:rPr lang="en-US" altLang="ko-KR" sz="2398" dirty="0">
                <a:solidFill>
                  <a:srgbClr val="000000"/>
                </a:solidFill>
                <a:latin typeface="+mn-ea"/>
                <a:cs typeface="Telegraf"/>
                <a:sym typeface="Telegraf"/>
              </a:rPr>
              <a:t>3</a:t>
            </a:r>
            <a:r>
              <a:rPr lang="en-US" sz="2398" dirty="0">
                <a:solidFill>
                  <a:srgbClr val="000000"/>
                </a:solidFill>
                <a:latin typeface="+mn-ea"/>
                <a:cs typeface="Telegraf"/>
                <a:sym typeface="Telegraf"/>
              </a:rPr>
              <a:t>-3</a:t>
            </a:r>
          </a:p>
        </p:txBody>
      </p:sp>
      <p:sp>
        <p:nvSpPr>
          <p:cNvPr id="43" name="TextBox 16">
            <a:extLst>
              <a:ext uri="{FF2B5EF4-FFF2-40B4-BE49-F238E27FC236}">
                <a16:creationId xmlns:a16="http://schemas.microsoft.com/office/drawing/2014/main" id="{170C03CB-A8D7-37DD-4B36-83E406D5AB9B}"/>
              </a:ext>
            </a:extLst>
          </p:cNvPr>
          <p:cNvSpPr txBox="1"/>
          <p:nvPr/>
        </p:nvSpPr>
        <p:spPr>
          <a:xfrm>
            <a:off x="12244668" y="8276430"/>
            <a:ext cx="2006411" cy="760978"/>
          </a:xfrm>
          <a:prstGeom prst="rect">
            <a:avLst/>
          </a:prstGeom>
        </p:spPr>
        <p:txBody>
          <a:bodyPr wrap="square" lIns="0" tIns="0" rIns="0" bIns="0" rtlCol="0" anchor="t">
            <a:spAutoFit/>
          </a:bodyPr>
          <a:lstStyle/>
          <a:p>
            <a:pPr marL="0" lvl="0" indent="0" algn="l">
              <a:lnSpc>
                <a:spcPts val="3132"/>
              </a:lnSpc>
              <a:spcBef>
                <a:spcPct val="0"/>
              </a:spcBef>
            </a:pPr>
            <a:r>
              <a:rPr lang="ko-KR" altLang="en-US" sz="2237" b="1" spc="-80" dirty="0">
                <a:solidFill>
                  <a:srgbClr val="000000"/>
                </a:solidFill>
                <a:latin typeface="+mn-ea"/>
                <a:cs typeface="Source Han Sans KR Bold"/>
                <a:sym typeface="Source Han Sans KR Bold"/>
              </a:rPr>
              <a:t>예측 </a:t>
            </a:r>
            <a:endParaRPr lang="en-US" altLang="ko-KR" sz="2237" b="1" spc="-80" dirty="0">
              <a:solidFill>
                <a:srgbClr val="000000"/>
              </a:solidFill>
              <a:latin typeface="+mn-ea"/>
              <a:cs typeface="Source Han Sans KR Bold"/>
              <a:sym typeface="Source Han Sans KR Bold"/>
            </a:endParaRPr>
          </a:p>
          <a:p>
            <a:pPr marL="0" lvl="0" indent="0" algn="l">
              <a:lnSpc>
                <a:spcPts val="3132"/>
              </a:lnSpc>
              <a:spcBef>
                <a:spcPct val="0"/>
              </a:spcBef>
            </a:pPr>
            <a:r>
              <a:rPr lang="ko-KR" altLang="en-US" sz="2237" b="1" spc="-80" dirty="0">
                <a:solidFill>
                  <a:srgbClr val="000000"/>
                </a:solidFill>
                <a:latin typeface="+mn-ea"/>
                <a:cs typeface="Source Han Sans KR Bold"/>
                <a:sym typeface="Source Han Sans KR Bold"/>
              </a:rPr>
              <a:t>시뮬레이션</a:t>
            </a:r>
            <a:endParaRPr lang="en-US" sz="2237" b="1" spc="-80" dirty="0">
              <a:solidFill>
                <a:srgbClr val="000000"/>
              </a:solidFill>
              <a:latin typeface="+mn-ea"/>
              <a:cs typeface="Source Han Sans KR Bold"/>
              <a:sym typeface="Source Han Sans KR Bold"/>
            </a:endParaRPr>
          </a:p>
        </p:txBody>
      </p:sp>
      <p:sp>
        <p:nvSpPr>
          <p:cNvPr id="44" name="TextBox 21">
            <a:extLst>
              <a:ext uri="{FF2B5EF4-FFF2-40B4-BE49-F238E27FC236}">
                <a16:creationId xmlns:a16="http://schemas.microsoft.com/office/drawing/2014/main" id="{E6B87391-72F4-E286-2408-19CD1330294C}"/>
              </a:ext>
            </a:extLst>
          </p:cNvPr>
          <p:cNvSpPr txBox="1"/>
          <p:nvPr/>
        </p:nvSpPr>
        <p:spPr>
          <a:xfrm>
            <a:off x="12244668" y="7716845"/>
            <a:ext cx="1163648" cy="396968"/>
          </a:xfrm>
          <a:prstGeom prst="rect">
            <a:avLst/>
          </a:prstGeom>
        </p:spPr>
        <p:txBody>
          <a:bodyPr lIns="0" tIns="0" rIns="0" bIns="0" rtlCol="0" anchor="t">
            <a:spAutoFit/>
          </a:bodyPr>
          <a:lstStyle/>
          <a:p>
            <a:pPr marL="0" lvl="0" indent="0" algn="l">
              <a:lnSpc>
                <a:spcPts val="3357"/>
              </a:lnSpc>
              <a:spcBef>
                <a:spcPct val="0"/>
              </a:spcBef>
            </a:pPr>
            <a:r>
              <a:rPr lang="en-US" altLang="ko-KR" sz="2398" dirty="0">
                <a:solidFill>
                  <a:srgbClr val="000000"/>
                </a:solidFill>
                <a:latin typeface="+mn-ea"/>
                <a:cs typeface="Telegraf"/>
                <a:sym typeface="Telegraf"/>
              </a:rPr>
              <a:t>3</a:t>
            </a:r>
            <a:r>
              <a:rPr lang="en-US" sz="2398" dirty="0">
                <a:solidFill>
                  <a:srgbClr val="000000"/>
                </a:solidFill>
                <a:latin typeface="+mn-ea"/>
                <a:cs typeface="Telegraf"/>
                <a:sym typeface="Telegraf"/>
              </a:rPr>
              <a:t>-4</a:t>
            </a:r>
          </a:p>
        </p:txBody>
      </p:sp>
      <p:sp>
        <p:nvSpPr>
          <p:cNvPr id="45" name="TextBox 16">
            <a:extLst>
              <a:ext uri="{FF2B5EF4-FFF2-40B4-BE49-F238E27FC236}">
                <a16:creationId xmlns:a16="http://schemas.microsoft.com/office/drawing/2014/main" id="{07088547-203C-C81C-47C8-3F6C194DB6BA}"/>
              </a:ext>
            </a:extLst>
          </p:cNvPr>
          <p:cNvSpPr txBox="1"/>
          <p:nvPr/>
        </p:nvSpPr>
        <p:spPr>
          <a:xfrm>
            <a:off x="14935539" y="8276430"/>
            <a:ext cx="2006411" cy="370679"/>
          </a:xfrm>
          <a:prstGeom prst="rect">
            <a:avLst/>
          </a:prstGeom>
        </p:spPr>
        <p:txBody>
          <a:bodyPr wrap="square" lIns="0" tIns="0" rIns="0" bIns="0" rtlCol="0" anchor="t">
            <a:spAutoFit/>
          </a:bodyPr>
          <a:lstStyle/>
          <a:p>
            <a:pPr marL="0" lvl="0" indent="0" algn="l">
              <a:lnSpc>
                <a:spcPts val="3132"/>
              </a:lnSpc>
              <a:spcBef>
                <a:spcPct val="0"/>
              </a:spcBef>
            </a:pPr>
            <a:r>
              <a:rPr lang="ko-KR" altLang="en-US" sz="2237" b="1" spc="-80" dirty="0">
                <a:solidFill>
                  <a:srgbClr val="000000"/>
                </a:solidFill>
                <a:latin typeface="+mn-ea"/>
                <a:cs typeface="Source Han Sans KR Bold"/>
                <a:sym typeface="Source Han Sans KR Bold"/>
              </a:rPr>
              <a:t>평가 및 검증</a:t>
            </a:r>
            <a:endParaRPr lang="en-US" sz="2237" b="1" spc="-80" dirty="0">
              <a:solidFill>
                <a:srgbClr val="000000"/>
              </a:solidFill>
              <a:latin typeface="+mn-ea"/>
              <a:cs typeface="Source Han Sans KR Bold"/>
              <a:sym typeface="Source Han Sans KR Bold"/>
            </a:endParaRPr>
          </a:p>
        </p:txBody>
      </p:sp>
      <p:sp>
        <p:nvSpPr>
          <p:cNvPr id="46" name="TextBox 21">
            <a:extLst>
              <a:ext uri="{FF2B5EF4-FFF2-40B4-BE49-F238E27FC236}">
                <a16:creationId xmlns:a16="http://schemas.microsoft.com/office/drawing/2014/main" id="{3D782EB4-B956-6561-5257-CE967B003B90}"/>
              </a:ext>
            </a:extLst>
          </p:cNvPr>
          <p:cNvSpPr txBox="1"/>
          <p:nvPr/>
        </p:nvSpPr>
        <p:spPr>
          <a:xfrm>
            <a:off x="14935539" y="7716845"/>
            <a:ext cx="1163648" cy="396968"/>
          </a:xfrm>
          <a:prstGeom prst="rect">
            <a:avLst/>
          </a:prstGeom>
        </p:spPr>
        <p:txBody>
          <a:bodyPr lIns="0" tIns="0" rIns="0" bIns="0" rtlCol="0" anchor="t">
            <a:spAutoFit/>
          </a:bodyPr>
          <a:lstStyle/>
          <a:p>
            <a:pPr marL="0" lvl="0" indent="0" algn="l">
              <a:lnSpc>
                <a:spcPts val="3357"/>
              </a:lnSpc>
              <a:spcBef>
                <a:spcPct val="0"/>
              </a:spcBef>
            </a:pPr>
            <a:r>
              <a:rPr lang="en-US" altLang="ko-KR" sz="2398" dirty="0">
                <a:solidFill>
                  <a:srgbClr val="000000"/>
                </a:solidFill>
                <a:latin typeface="+mn-ea"/>
                <a:cs typeface="Telegraf"/>
                <a:sym typeface="Telegraf"/>
              </a:rPr>
              <a:t>3</a:t>
            </a:r>
            <a:r>
              <a:rPr lang="en-US" sz="2398" dirty="0">
                <a:solidFill>
                  <a:srgbClr val="000000"/>
                </a:solidFill>
                <a:latin typeface="+mn-ea"/>
                <a:cs typeface="Telegraf"/>
                <a:sym typeface="Telegraf"/>
              </a:rPr>
              <a:t>-5</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39EC86-FAE9-F66B-0DDA-CA3D8FA157A1}"/>
            </a:ext>
          </a:extLst>
        </p:cNvPr>
        <p:cNvGrpSpPr/>
        <p:nvPr/>
      </p:nvGrpSpPr>
      <p:grpSpPr>
        <a:xfrm>
          <a:off x="0" y="0"/>
          <a:ext cx="0" cy="0"/>
          <a:chOff x="0" y="0"/>
          <a:chExt cx="0" cy="0"/>
        </a:xfrm>
      </p:grpSpPr>
      <p:sp>
        <p:nvSpPr>
          <p:cNvPr id="11" name="TextBox 11">
            <a:extLst>
              <a:ext uri="{FF2B5EF4-FFF2-40B4-BE49-F238E27FC236}">
                <a16:creationId xmlns:a16="http://schemas.microsoft.com/office/drawing/2014/main" id="{C7463F9E-E043-A325-1394-FD71D61767E2}"/>
              </a:ext>
            </a:extLst>
          </p:cNvPr>
          <p:cNvSpPr txBox="1"/>
          <p:nvPr/>
        </p:nvSpPr>
        <p:spPr>
          <a:xfrm>
            <a:off x="1183714" y="6035503"/>
            <a:ext cx="5608040" cy="2361416"/>
          </a:xfrm>
          <a:prstGeom prst="rect">
            <a:avLst/>
          </a:prstGeom>
        </p:spPr>
        <p:txBody>
          <a:bodyPr wrap="square" lIns="0" tIns="0" rIns="0" bIns="0" rtlCol="0" anchor="t">
            <a:spAutoFit/>
          </a:bodyPr>
          <a:lstStyle/>
          <a:p>
            <a:pPr algn="l">
              <a:lnSpc>
                <a:spcPts val="9674"/>
              </a:lnSpc>
            </a:pPr>
            <a:r>
              <a:rPr lang="en-US" altLang="ko-KR" sz="8800" b="1" spc="-617" dirty="0">
                <a:solidFill>
                  <a:srgbClr val="000000"/>
                </a:solidFill>
                <a:latin typeface="+mn-ea"/>
                <a:cs typeface="Source Han Sans KR Bold"/>
                <a:sym typeface="Source Han Sans KR Bold"/>
              </a:rPr>
              <a:t>RPLAs</a:t>
            </a:r>
          </a:p>
          <a:p>
            <a:pPr algn="l">
              <a:lnSpc>
                <a:spcPts val="9674"/>
              </a:lnSpc>
            </a:pPr>
            <a:r>
              <a:rPr lang="ko-KR" altLang="en-US" sz="6600" b="1" spc="-617" dirty="0">
                <a:solidFill>
                  <a:srgbClr val="000000"/>
                </a:solidFill>
                <a:latin typeface="+mn-ea"/>
                <a:cs typeface="Source Han Sans KR Bold"/>
                <a:sym typeface="Source Han Sans KR Bold"/>
              </a:rPr>
              <a:t>시뮬레이션</a:t>
            </a:r>
          </a:p>
        </p:txBody>
      </p:sp>
      <p:sp>
        <p:nvSpPr>
          <p:cNvPr id="12" name="TextBox 12">
            <a:extLst>
              <a:ext uri="{FF2B5EF4-FFF2-40B4-BE49-F238E27FC236}">
                <a16:creationId xmlns:a16="http://schemas.microsoft.com/office/drawing/2014/main" id="{D5B02A83-C67C-F16D-F02B-BF2CD87AA85B}"/>
              </a:ext>
            </a:extLst>
          </p:cNvPr>
          <p:cNvSpPr txBox="1"/>
          <p:nvPr/>
        </p:nvSpPr>
        <p:spPr>
          <a:xfrm>
            <a:off x="1299068" y="5101802"/>
            <a:ext cx="1267504" cy="456472"/>
          </a:xfrm>
          <a:prstGeom prst="rect">
            <a:avLst/>
          </a:prstGeom>
        </p:spPr>
        <p:txBody>
          <a:bodyPr lIns="0" tIns="0" rIns="0" bIns="0" rtlCol="0" anchor="t">
            <a:spAutoFit/>
          </a:bodyPr>
          <a:lstStyle/>
          <a:p>
            <a:pPr marL="0" lvl="0" indent="0" algn="l">
              <a:lnSpc>
                <a:spcPts val="3935"/>
              </a:lnSpc>
              <a:spcBef>
                <a:spcPct val="0"/>
              </a:spcBef>
            </a:pPr>
            <a:r>
              <a:rPr lang="en-US" sz="2811" dirty="0">
                <a:solidFill>
                  <a:srgbClr val="000000"/>
                </a:solidFill>
                <a:latin typeface="+mn-ea"/>
                <a:cs typeface="Telegraf"/>
                <a:sym typeface="Telegraf"/>
              </a:rPr>
              <a:t>Part </a:t>
            </a:r>
            <a:r>
              <a:rPr lang="en-US" altLang="ko-KR" sz="2811" dirty="0">
                <a:solidFill>
                  <a:srgbClr val="000000"/>
                </a:solidFill>
                <a:latin typeface="+mn-ea"/>
                <a:cs typeface="Telegraf"/>
                <a:sym typeface="Telegraf"/>
              </a:rPr>
              <a:t>3</a:t>
            </a:r>
            <a:endParaRPr lang="en-US" sz="2811" dirty="0">
              <a:solidFill>
                <a:srgbClr val="000000"/>
              </a:solidFill>
              <a:latin typeface="+mn-ea"/>
              <a:cs typeface="Telegraf"/>
              <a:sym typeface="Telegraf"/>
            </a:endParaRPr>
          </a:p>
        </p:txBody>
      </p:sp>
      <p:sp>
        <p:nvSpPr>
          <p:cNvPr id="28" name="직사각형 27">
            <a:extLst>
              <a:ext uri="{FF2B5EF4-FFF2-40B4-BE49-F238E27FC236}">
                <a16:creationId xmlns:a16="http://schemas.microsoft.com/office/drawing/2014/main" id="{8732C2AD-04F9-F7F5-52D3-CBED474D675C}"/>
              </a:ext>
            </a:extLst>
          </p:cNvPr>
          <p:cNvSpPr/>
          <p:nvPr/>
        </p:nvSpPr>
        <p:spPr>
          <a:xfrm>
            <a:off x="14454000" y="-11033"/>
            <a:ext cx="3834000" cy="4368922"/>
          </a:xfrm>
          <a:prstGeom prst="rect">
            <a:avLst/>
          </a:prstGeom>
          <a:solidFill>
            <a:srgbClr val="13193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30" name="그룹 29">
            <a:extLst>
              <a:ext uri="{FF2B5EF4-FFF2-40B4-BE49-F238E27FC236}">
                <a16:creationId xmlns:a16="http://schemas.microsoft.com/office/drawing/2014/main" id="{DDE4D645-6389-C7AB-1207-3A73294980EC}"/>
              </a:ext>
            </a:extLst>
          </p:cNvPr>
          <p:cNvGrpSpPr/>
          <p:nvPr/>
        </p:nvGrpSpPr>
        <p:grpSpPr>
          <a:xfrm>
            <a:off x="0" y="-11033"/>
            <a:ext cx="14544000" cy="4368922"/>
            <a:chOff x="0" y="-11033"/>
            <a:chExt cx="14544000" cy="4368922"/>
          </a:xfrm>
        </p:grpSpPr>
        <p:pic>
          <p:nvPicPr>
            <p:cNvPr id="3074" name="Picture 2">
              <a:extLst>
                <a:ext uri="{FF2B5EF4-FFF2-40B4-BE49-F238E27FC236}">
                  <a16:creationId xmlns:a16="http://schemas.microsoft.com/office/drawing/2014/main" id="{CD24626C-E874-799D-1019-4DBF458EFBA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3992" b="15424"/>
            <a:stretch>
              <a:fillRect/>
            </a:stretch>
          </p:blipFill>
          <p:spPr bwMode="auto">
            <a:xfrm>
              <a:off x="3744000" y="-4281"/>
              <a:ext cx="10800000" cy="4362170"/>
            </a:xfrm>
            <a:prstGeom prst="rect">
              <a:avLst/>
            </a:prstGeom>
            <a:noFill/>
            <a:extLst>
              <a:ext uri="{909E8E84-426E-40DD-AFC4-6F175D3DCCD1}">
                <a14:hiddenFill xmlns:a14="http://schemas.microsoft.com/office/drawing/2010/main">
                  <a:solidFill>
                    <a:srgbClr val="FFFFFF"/>
                  </a:solidFill>
                </a14:hiddenFill>
              </a:ext>
            </a:extLst>
          </p:spPr>
        </p:pic>
        <p:sp>
          <p:nvSpPr>
            <p:cNvPr id="29" name="직사각형 28">
              <a:extLst>
                <a:ext uri="{FF2B5EF4-FFF2-40B4-BE49-F238E27FC236}">
                  <a16:creationId xmlns:a16="http://schemas.microsoft.com/office/drawing/2014/main" id="{C7232430-0AA8-90D7-0DA0-C5C2DCDE04FF}"/>
                </a:ext>
              </a:extLst>
            </p:cNvPr>
            <p:cNvSpPr/>
            <p:nvPr/>
          </p:nvSpPr>
          <p:spPr>
            <a:xfrm>
              <a:off x="0" y="-11033"/>
              <a:ext cx="3834000" cy="4368922"/>
            </a:xfrm>
            <a:prstGeom prst="rect">
              <a:avLst/>
            </a:prstGeom>
            <a:gradFill flip="none" rotWithShape="1">
              <a:gsLst>
                <a:gs pos="56084">
                  <a:srgbClr val="1A3F6B"/>
                </a:gs>
                <a:gs pos="31746">
                  <a:srgbClr val="194470"/>
                </a:gs>
                <a:gs pos="0">
                  <a:srgbClr val="325880"/>
                </a:gs>
                <a:gs pos="74000">
                  <a:srgbClr val="153B60"/>
                </a:gs>
                <a:gs pos="83000">
                  <a:srgbClr val="193356"/>
                </a:gs>
                <a:gs pos="100000">
                  <a:srgbClr val="132A49"/>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9" name="TextBox 5">
            <a:extLst>
              <a:ext uri="{FF2B5EF4-FFF2-40B4-BE49-F238E27FC236}">
                <a16:creationId xmlns:a16="http://schemas.microsoft.com/office/drawing/2014/main" id="{E0F0FA35-8BA6-84FD-4497-7F13050417AC}"/>
              </a:ext>
            </a:extLst>
          </p:cNvPr>
          <p:cNvSpPr txBox="1"/>
          <p:nvPr/>
        </p:nvSpPr>
        <p:spPr>
          <a:xfrm>
            <a:off x="8064000" y="6742688"/>
            <a:ext cx="2598180" cy="1122808"/>
          </a:xfrm>
          <a:prstGeom prst="rect">
            <a:avLst/>
          </a:prstGeom>
        </p:spPr>
        <p:txBody>
          <a:bodyPr lIns="0" tIns="0" rIns="0" bIns="0" rtlCol="0" anchor="t">
            <a:spAutoFit/>
          </a:bodyPr>
          <a:lstStyle/>
          <a:p>
            <a:pPr lvl="0">
              <a:lnSpc>
                <a:spcPts val="3132"/>
              </a:lnSpc>
              <a:spcBef>
                <a:spcPct val="0"/>
              </a:spcBef>
            </a:pPr>
            <a:r>
              <a:rPr lang="ko-KR" altLang="en-US" sz="2000" b="1" spc="-80" dirty="0">
                <a:solidFill>
                  <a:srgbClr val="000000"/>
                </a:solidFill>
                <a:latin typeface="+mn-ea"/>
                <a:cs typeface="Source Han Sans KR Bold"/>
                <a:sym typeface="Source Han Sans KR Bold"/>
              </a:rPr>
              <a:t>프롬프트</a:t>
            </a:r>
            <a:endParaRPr lang="en-US" altLang="ko-KR" sz="2000" b="1" spc="-80" dirty="0">
              <a:solidFill>
                <a:srgbClr val="000000"/>
              </a:solidFill>
              <a:latin typeface="+mn-ea"/>
              <a:cs typeface="Source Han Sans KR Bold"/>
              <a:sym typeface="Source Han Sans KR Bold"/>
            </a:endParaRPr>
          </a:p>
          <a:p>
            <a:pPr lvl="0">
              <a:lnSpc>
                <a:spcPts val="3132"/>
              </a:lnSpc>
              <a:spcBef>
                <a:spcPct val="0"/>
              </a:spcBef>
            </a:pPr>
            <a:r>
              <a:rPr lang="ko-KR" altLang="en-US" sz="2000" b="1" spc="-80" dirty="0">
                <a:solidFill>
                  <a:srgbClr val="000000"/>
                </a:solidFill>
                <a:latin typeface="+mn-ea"/>
                <a:cs typeface="Source Han Sans KR Bold"/>
                <a:sym typeface="Source Han Sans KR Bold"/>
              </a:rPr>
              <a:t>엔지니어링</a:t>
            </a:r>
            <a:endParaRPr lang="en-US" altLang="ko-KR" sz="2000" b="1" spc="-80" dirty="0">
              <a:solidFill>
                <a:srgbClr val="000000"/>
              </a:solidFill>
              <a:latin typeface="+mn-ea"/>
              <a:cs typeface="Source Han Sans KR Bold"/>
              <a:sym typeface="Source Han Sans KR Bold"/>
            </a:endParaRPr>
          </a:p>
          <a:p>
            <a:pPr marL="0" lvl="0" indent="0" algn="l">
              <a:lnSpc>
                <a:spcPts val="2757"/>
              </a:lnSpc>
              <a:spcBef>
                <a:spcPct val="0"/>
              </a:spcBef>
            </a:pPr>
            <a:endParaRPr lang="en-US" sz="2000" b="1" spc="-70" dirty="0">
              <a:solidFill>
                <a:srgbClr val="000000"/>
              </a:solidFill>
              <a:latin typeface="+mn-ea"/>
              <a:cs typeface="Source Han Sans KR Bold"/>
              <a:sym typeface="Source Han Sans KR Bold"/>
            </a:endParaRPr>
          </a:p>
        </p:txBody>
      </p:sp>
      <p:sp>
        <p:nvSpPr>
          <p:cNvPr id="20" name="TextBox 6">
            <a:extLst>
              <a:ext uri="{FF2B5EF4-FFF2-40B4-BE49-F238E27FC236}">
                <a16:creationId xmlns:a16="http://schemas.microsoft.com/office/drawing/2014/main" id="{B579F4BF-B9CE-0543-83FB-423610C72194}"/>
              </a:ext>
            </a:extLst>
          </p:cNvPr>
          <p:cNvSpPr txBox="1"/>
          <p:nvPr/>
        </p:nvSpPr>
        <p:spPr>
          <a:xfrm>
            <a:off x="5916826" y="6742688"/>
            <a:ext cx="1540397" cy="751616"/>
          </a:xfrm>
          <a:prstGeom prst="rect">
            <a:avLst/>
          </a:prstGeom>
        </p:spPr>
        <p:txBody>
          <a:bodyPr wrap="square" lIns="0" tIns="0" rIns="0" bIns="0" rtlCol="0" anchor="t">
            <a:spAutoFit/>
          </a:bodyPr>
          <a:lstStyle/>
          <a:p>
            <a:pPr lvl="0">
              <a:lnSpc>
                <a:spcPts val="3132"/>
              </a:lnSpc>
              <a:spcBef>
                <a:spcPct val="0"/>
              </a:spcBef>
            </a:pPr>
            <a:r>
              <a:rPr lang="ko-KR" altLang="en-US" sz="2000" b="1" spc="-80" dirty="0">
                <a:solidFill>
                  <a:srgbClr val="000000"/>
                </a:solidFill>
                <a:latin typeface="+mn-ea"/>
                <a:cs typeface="Source Han Sans KR Bold"/>
                <a:sym typeface="Source Han Sans KR Bold"/>
              </a:rPr>
              <a:t>시뮬레이션</a:t>
            </a:r>
            <a:endParaRPr lang="en-US" altLang="ko-KR" sz="2000" b="1" spc="-80" dirty="0">
              <a:solidFill>
                <a:srgbClr val="000000"/>
              </a:solidFill>
              <a:latin typeface="+mn-ea"/>
              <a:cs typeface="Source Han Sans KR Bold"/>
              <a:sym typeface="Source Han Sans KR Bold"/>
            </a:endParaRPr>
          </a:p>
          <a:p>
            <a:pPr lvl="0">
              <a:lnSpc>
                <a:spcPts val="3132"/>
              </a:lnSpc>
              <a:spcBef>
                <a:spcPct val="0"/>
              </a:spcBef>
            </a:pPr>
            <a:r>
              <a:rPr lang="ko-KR" altLang="en-US" sz="2000" b="1" spc="-80" dirty="0">
                <a:solidFill>
                  <a:srgbClr val="000000"/>
                </a:solidFill>
                <a:latin typeface="+mn-ea"/>
                <a:cs typeface="Source Han Sans KR Bold"/>
                <a:sym typeface="Source Han Sans KR Bold"/>
              </a:rPr>
              <a:t>계획</a:t>
            </a:r>
            <a:endParaRPr lang="en-US" altLang="ko-KR" sz="2000" b="1" spc="-80" dirty="0">
              <a:solidFill>
                <a:srgbClr val="000000"/>
              </a:solidFill>
              <a:latin typeface="+mn-ea"/>
              <a:cs typeface="Source Han Sans KR Bold"/>
              <a:sym typeface="Source Han Sans KR Bold"/>
            </a:endParaRPr>
          </a:p>
        </p:txBody>
      </p:sp>
      <p:sp>
        <p:nvSpPr>
          <p:cNvPr id="21" name="TextBox 7">
            <a:extLst>
              <a:ext uri="{FF2B5EF4-FFF2-40B4-BE49-F238E27FC236}">
                <a16:creationId xmlns:a16="http://schemas.microsoft.com/office/drawing/2014/main" id="{23384FA4-0E42-CEFB-2B8E-82D33A4FBC52}"/>
              </a:ext>
            </a:extLst>
          </p:cNvPr>
          <p:cNvSpPr txBox="1"/>
          <p:nvPr/>
        </p:nvSpPr>
        <p:spPr>
          <a:xfrm>
            <a:off x="10154632" y="6742688"/>
            <a:ext cx="1537052" cy="751616"/>
          </a:xfrm>
          <a:prstGeom prst="rect">
            <a:avLst/>
          </a:prstGeom>
        </p:spPr>
        <p:txBody>
          <a:bodyPr wrap="square" lIns="0" tIns="0" rIns="0" bIns="0" rtlCol="0" anchor="t">
            <a:spAutoFit/>
          </a:bodyPr>
          <a:lstStyle/>
          <a:p>
            <a:pPr lvl="0">
              <a:lnSpc>
                <a:spcPts val="3132"/>
              </a:lnSpc>
              <a:spcBef>
                <a:spcPct val="0"/>
              </a:spcBef>
            </a:pPr>
            <a:r>
              <a:rPr lang="ko-KR" altLang="en-US" sz="2000" b="1" spc="-80" dirty="0">
                <a:solidFill>
                  <a:srgbClr val="000000"/>
                </a:solidFill>
                <a:latin typeface="+mn-ea"/>
                <a:cs typeface="Source Han Sans KR Bold"/>
                <a:sym typeface="Source Han Sans KR Bold"/>
              </a:rPr>
              <a:t>페르소나</a:t>
            </a:r>
            <a:endParaRPr lang="en-US" altLang="ko-KR" sz="2000" b="1" spc="-80" dirty="0">
              <a:solidFill>
                <a:srgbClr val="000000"/>
              </a:solidFill>
              <a:latin typeface="+mn-ea"/>
              <a:cs typeface="Source Han Sans KR Bold"/>
              <a:sym typeface="Source Han Sans KR Bold"/>
            </a:endParaRPr>
          </a:p>
          <a:p>
            <a:pPr lvl="0">
              <a:lnSpc>
                <a:spcPts val="3132"/>
              </a:lnSpc>
              <a:spcBef>
                <a:spcPct val="0"/>
              </a:spcBef>
            </a:pPr>
            <a:r>
              <a:rPr lang="ko-KR" altLang="en-US" sz="2000" b="1" spc="-80" dirty="0">
                <a:solidFill>
                  <a:srgbClr val="000000"/>
                </a:solidFill>
                <a:latin typeface="+mn-ea"/>
                <a:cs typeface="Source Han Sans KR Bold"/>
                <a:sym typeface="Source Han Sans KR Bold"/>
              </a:rPr>
              <a:t>생성</a:t>
            </a:r>
            <a:endParaRPr lang="en-US" altLang="ko-KR" sz="2000" b="1" spc="-80" dirty="0">
              <a:solidFill>
                <a:srgbClr val="000000"/>
              </a:solidFill>
              <a:latin typeface="+mn-ea"/>
              <a:cs typeface="Source Han Sans KR Bold"/>
              <a:sym typeface="Source Han Sans KR Bold"/>
            </a:endParaRPr>
          </a:p>
        </p:txBody>
      </p:sp>
      <p:sp>
        <p:nvSpPr>
          <p:cNvPr id="22" name="AutoShape 8">
            <a:extLst>
              <a:ext uri="{FF2B5EF4-FFF2-40B4-BE49-F238E27FC236}">
                <a16:creationId xmlns:a16="http://schemas.microsoft.com/office/drawing/2014/main" id="{50A63C82-9134-0630-E1A0-8AF12ED90A9B}"/>
              </a:ext>
            </a:extLst>
          </p:cNvPr>
          <p:cNvSpPr/>
          <p:nvPr/>
        </p:nvSpPr>
        <p:spPr>
          <a:xfrm>
            <a:off x="7517113" y="6320010"/>
            <a:ext cx="0" cy="759414"/>
          </a:xfrm>
          <a:prstGeom prst="line">
            <a:avLst/>
          </a:prstGeom>
          <a:ln w="9525" cap="flat">
            <a:solidFill>
              <a:srgbClr val="DFDFDF"/>
            </a:solidFill>
            <a:prstDash val="solid"/>
            <a:headEnd type="none" w="sm" len="sm"/>
            <a:tailEnd type="none" w="sm" len="sm"/>
          </a:ln>
        </p:spPr>
      </p:sp>
      <p:sp>
        <p:nvSpPr>
          <p:cNvPr id="23" name="AutoShape 9">
            <a:extLst>
              <a:ext uri="{FF2B5EF4-FFF2-40B4-BE49-F238E27FC236}">
                <a16:creationId xmlns:a16="http://schemas.microsoft.com/office/drawing/2014/main" id="{7333041C-178B-5681-2797-93D5BEB51168}"/>
              </a:ext>
            </a:extLst>
          </p:cNvPr>
          <p:cNvSpPr/>
          <p:nvPr/>
        </p:nvSpPr>
        <p:spPr>
          <a:xfrm>
            <a:off x="9604398" y="6320010"/>
            <a:ext cx="0" cy="759414"/>
          </a:xfrm>
          <a:prstGeom prst="line">
            <a:avLst/>
          </a:prstGeom>
          <a:ln w="9525" cap="flat">
            <a:solidFill>
              <a:srgbClr val="DFDFDF"/>
            </a:solidFill>
            <a:prstDash val="solid"/>
            <a:headEnd type="none" w="sm" len="sm"/>
            <a:tailEnd type="none" w="sm" len="sm"/>
          </a:ln>
        </p:spPr>
      </p:sp>
      <p:sp>
        <p:nvSpPr>
          <p:cNvPr id="24" name="AutoShape 10">
            <a:extLst>
              <a:ext uri="{FF2B5EF4-FFF2-40B4-BE49-F238E27FC236}">
                <a16:creationId xmlns:a16="http://schemas.microsoft.com/office/drawing/2014/main" id="{BD0098F1-A136-F4B2-46D7-2C0DA9299659}"/>
              </a:ext>
            </a:extLst>
          </p:cNvPr>
          <p:cNvSpPr/>
          <p:nvPr/>
        </p:nvSpPr>
        <p:spPr>
          <a:xfrm>
            <a:off x="11694905" y="6320010"/>
            <a:ext cx="0" cy="759414"/>
          </a:xfrm>
          <a:prstGeom prst="line">
            <a:avLst/>
          </a:prstGeom>
          <a:ln w="9525" cap="flat">
            <a:solidFill>
              <a:srgbClr val="DFDFDF"/>
            </a:solidFill>
            <a:prstDash val="solid"/>
            <a:headEnd type="none" w="sm" len="sm"/>
            <a:tailEnd type="none" w="sm" len="sm"/>
          </a:ln>
        </p:spPr>
      </p:sp>
      <p:sp>
        <p:nvSpPr>
          <p:cNvPr id="25" name="TextBox 13">
            <a:extLst>
              <a:ext uri="{FF2B5EF4-FFF2-40B4-BE49-F238E27FC236}">
                <a16:creationId xmlns:a16="http://schemas.microsoft.com/office/drawing/2014/main" id="{400FCF7B-87F4-ADF1-A06D-9D46CD1A0981}"/>
              </a:ext>
            </a:extLst>
          </p:cNvPr>
          <p:cNvSpPr txBox="1"/>
          <p:nvPr/>
        </p:nvSpPr>
        <p:spPr>
          <a:xfrm>
            <a:off x="8064000" y="6253335"/>
            <a:ext cx="874928" cy="350160"/>
          </a:xfrm>
          <a:prstGeom prst="rect">
            <a:avLst/>
          </a:prstGeom>
        </p:spPr>
        <p:txBody>
          <a:bodyPr lIns="0" tIns="0" rIns="0" bIns="0" rtlCol="0" anchor="t">
            <a:spAutoFit/>
          </a:bodyPr>
          <a:lstStyle/>
          <a:p>
            <a:pPr marL="0" lvl="0" indent="0" algn="l">
              <a:lnSpc>
                <a:spcPts val="2956"/>
              </a:lnSpc>
              <a:spcBef>
                <a:spcPct val="0"/>
              </a:spcBef>
            </a:pPr>
            <a:r>
              <a:rPr lang="en-US" altLang="ko-KR" sz="2000" dirty="0">
                <a:solidFill>
                  <a:srgbClr val="000000"/>
                </a:solidFill>
                <a:latin typeface="+mn-ea"/>
                <a:cs typeface="Telegraf"/>
                <a:sym typeface="Telegraf"/>
              </a:rPr>
              <a:t>3</a:t>
            </a:r>
            <a:r>
              <a:rPr lang="en-US" sz="2000" dirty="0">
                <a:solidFill>
                  <a:srgbClr val="000000"/>
                </a:solidFill>
                <a:latin typeface="+mn-ea"/>
                <a:cs typeface="Telegraf"/>
                <a:sym typeface="Telegraf"/>
              </a:rPr>
              <a:t>-2</a:t>
            </a:r>
          </a:p>
        </p:txBody>
      </p:sp>
      <p:sp>
        <p:nvSpPr>
          <p:cNvPr id="26" name="TextBox 14">
            <a:extLst>
              <a:ext uri="{FF2B5EF4-FFF2-40B4-BE49-F238E27FC236}">
                <a16:creationId xmlns:a16="http://schemas.microsoft.com/office/drawing/2014/main" id="{B6364D96-A762-BCA9-DED5-423C4E7B0342}"/>
              </a:ext>
            </a:extLst>
          </p:cNvPr>
          <p:cNvSpPr txBox="1"/>
          <p:nvPr/>
        </p:nvSpPr>
        <p:spPr>
          <a:xfrm>
            <a:off x="5916826" y="6253335"/>
            <a:ext cx="874928" cy="350160"/>
          </a:xfrm>
          <a:prstGeom prst="rect">
            <a:avLst/>
          </a:prstGeom>
        </p:spPr>
        <p:txBody>
          <a:bodyPr lIns="0" tIns="0" rIns="0" bIns="0" rtlCol="0" anchor="t">
            <a:spAutoFit/>
          </a:bodyPr>
          <a:lstStyle/>
          <a:p>
            <a:pPr marL="0" lvl="0" indent="0" algn="l">
              <a:lnSpc>
                <a:spcPts val="2956"/>
              </a:lnSpc>
              <a:spcBef>
                <a:spcPct val="0"/>
              </a:spcBef>
            </a:pPr>
            <a:r>
              <a:rPr lang="en-US" altLang="ko-KR" sz="2000" dirty="0">
                <a:solidFill>
                  <a:srgbClr val="000000"/>
                </a:solidFill>
                <a:latin typeface="+mn-ea"/>
                <a:cs typeface="Telegraf"/>
                <a:sym typeface="Telegraf"/>
              </a:rPr>
              <a:t>3</a:t>
            </a:r>
            <a:r>
              <a:rPr lang="en-US" sz="2000" dirty="0">
                <a:solidFill>
                  <a:srgbClr val="000000"/>
                </a:solidFill>
                <a:latin typeface="+mn-ea"/>
                <a:cs typeface="Telegraf"/>
                <a:sym typeface="Telegraf"/>
              </a:rPr>
              <a:t>-1</a:t>
            </a:r>
          </a:p>
        </p:txBody>
      </p:sp>
      <p:sp>
        <p:nvSpPr>
          <p:cNvPr id="27" name="TextBox 15">
            <a:extLst>
              <a:ext uri="{FF2B5EF4-FFF2-40B4-BE49-F238E27FC236}">
                <a16:creationId xmlns:a16="http://schemas.microsoft.com/office/drawing/2014/main" id="{16F71CAD-0844-FAC1-0438-495466329D6F}"/>
              </a:ext>
            </a:extLst>
          </p:cNvPr>
          <p:cNvSpPr txBox="1"/>
          <p:nvPr/>
        </p:nvSpPr>
        <p:spPr>
          <a:xfrm>
            <a:off x="10154631" y="6253335"/>
            <a:ext cx="873479" cy="350160"/>
          </a:xfrm>
          <a:prstGeom prst="rect">
            <a:avLst/>
          </a:prstGeom>
        </p:spPr>
        <p:txBody>
          <a:bodyPr lIns="0" tIns="0" rIns="0" bIns="0" rtlCol="0" anchor="t">
            <a:spAutoFit/>
          </a:bodyPr>
          <a:lstStyle/>
          <a:p>
            <a:pPr marL="0" lvl="0" indent="0" algn="l">
              <a:lnSpc>
                <a:spcPts val="2956"/>
              </a:lnSpc>
              <a:spcBef>
                <a:spcPct val="0"/>
              </a:spcBef>
            </a:pPr>
            <a:r>
              <a:rPr lang="en-US" altLang="ko-KR" sz="2000" dirty="0">
                <a:solidFill>
                  <a:srgbClr val="000000"/>
                </a:solidFill>
                <a:latin typeface="+mn-ea"/>
                <a:cs typeface="Telegraf"/>
                <a:sym typeface="Telegraf"/>
              </a:rPr>
              <a:t>3</a:t>
            </a:r>
            <a:r>
              <a:rPr lang="en-US" sz="2000" dirty="0">
                <a:solidFill>
                  <a:srgbClr val="000000"/>
                </a:solidFill>
                <a:latin typeface="+mn-ea"/>
                <a:cs typeface="Telegraf"/>
                <a:sym typeface="Telegraf"/>
              </a:rPr>
              <a:t>-3</a:t>
            </a:r>
          </a:p>
        </p:txBody>
      </p:sp>
      <p:sp>
        <p:nvSpPr>
          <p:cNvPr id="31" name="TextBox 16">
            <a:extLst>
              <a:ext uri="{FF2B5EF4-FFF2-40B4-BE49-F238E27FC236}">
                <a16:creationId xmlns:a16="http://schemas.microsoft.com/office/drawing/2014/main" id="{21183223-B137-29BB-7AB0-F7936238D6E5}"/>
              </a:ext>
            </a:extLst>
          </p:cNvPr>
          <p:cNvSpPr txBox="1"/>
          <p:nvPr/>
        </p:nvSpPr>
        <p:spPr>
          <a:xfrm>
            <a:off x="12243813" y="6742688"/>
            <a:ext cx="1273345" cy="1122808"/>
          </a:xfrm>
          <a:prstGeom prst="rect">
            <a:avLst/>
          </a:prstGeom>
        </p:spPr>
        <p:txBody>
          <a:bodyPr wrap="square" lIns="0" tIns="0" rIns="0" bIns="0" rtlCol="0" anchor="t">
            <a:spAutoFit/>
          </a:bodyPr>
          <a:lstStyle/>
          <a:p>
            <a:pPr lvl="0">
              <a:lnSpc>
                <a:spcPts val="3132"/>
              </a:lnSpc>
              <a:spcBef>
                <a:spcPct val="0"/>
              </a:spcBef>
            </a:pPr>
            <a:r>
              <a:rPr lang="ko-KR" altLang="en-US" sz="2000" b="1" spc="-80" dirty="0">
                <a:solidFill>
                  <a:srgbClr val="000000"/>
                </a:solidFill>
                <a:latin typeface="+mn-ea"/>
                <a:cs typeface="Source Han Sans KR Bold"/>
                <a:sym typeface="Source Han Sans KR Bold"/>
              </a:rPr>
              <a:t>예측 </a:t>
            </a:r>
            <a:endParaRPr lang="en-US" altLang="ko-KR" sz="2000" b="1" spc="-80" dirty="0">
              <a:solidFill>
                <a:srgbClr val="000000"/>
              </a:solidFill>
              <a:latin typeface="+mn-ea"/>
              <a:cs typeface="Source Han Sans KR Bold"/>
              <a:sym typeface="Source Han Sans KR Bold"/>
            </a:endParaRPr>
          </a:p>
          <a:p>
            <a:pPr lvl="0">
              <a:lnSpc>
                <a:spcPts val="3132"/>
              </a:lnSpc>
              <a:spcBef>
                <a:spcPct val="0"/>
              </a:spcBef>
            </a:pPr>
            <a:r>
              <a:rPr lang="ko-KR" altLang="en-US" sz="2000" b="1" spc="-80" dirty="0">
                <a:solidFill>
                  <a:srgbClr val="000000"/>
                </a:solidFill>
                <a:latin typeface="+mn-ea"/>
                <a:cs typeface="Source Han Sans KR Bold"/>
                <a:sym typeface="Source Han Sans KR Bold"/>
              </a:rPr>
              <a:t>시뮬레이션</a:t>
            </a:r>
            <a:endParaRPr lang="en-US" altLang="ko-KR" sz="2000" b="1" spc="-80" dirty="0">
              <a:solidFill>
                <a:srgbClr val="000000"/>
              </a:solidFill>
              <a:latin typeface="+mn-ea"/>
              <a:cs typeface="Source Han Sans KR Bold"/>
              <a:sym typeface="Source Han Sans KR Bold"/>
            </a:endParaRPr>
          </a:p>
          <a:p>
            <a:pPr marL="0" lvl="0" indent="0" algn="l">
              <a:lnSpc>
                <a:spcPts val="2757"/>
              </a:lnSpc>
              <a:spcBef>
                <a:spcPct val="0"/>
              </a:spcBef>
            </a:pPr>
            <a:endParaRPr lang="en-US" sz="2000" b="1" spc="-70" dirty="0">
              <a:solidFill>
                <a:srgbClr val="000000"/>
              </a:solidFill>
              <a:latin typeface="+mn-ea"/>
              <a:cs typeface="Source Han Sans KR Bold"/>
              <a:sym typeface="Source Han Sans KR Bold"/>
            </a:endParaRPr>
          </a:p>
        </p:txBody>
      </p:sp>
      <p:sp>
        <p:nvSpPr>
          <p:cNvPr id="32" name="TextBox 17">
            <a:extLst>
              <a:ext uri="{FF2B5EF4-FFF2-40B4-BE49-F238E27FC236}">
                <a16:creationId xmlns:a16="http://schemas.microsoft.com/office/drawing/2014/main" id="{412683F3-A928-3C41-0AFE-63170F1A2D49}"/>
              </a:ext>
            </a:extLst>
          </p:cNvPr>
          <p:cNvSpPr txBox="1"/>
          <p:nvPr/>
        </p:nvSpPr>
        <p:spPr>
          <a:xfrm>
            <a:off x="12243813" y="6253335"/>
            <a:ext cx="1024538" cy="350160"/>
          </a:xfrm>
          <a:prstGeom prst="rect">
            <a:avLst/>
          </a:prstGeom>
        </p:spPr>
        <p:txBody>
          <a:bodyPr lIns="0" tIns="0" rIns="0" bIns="0" rtlCol="0" anchor="t">
            <a:spAutoFit/>
          </a:bodyPr>
          <a:lstStyle/>
          <a:p>
            <a:pPr marL="0" lvl="0" indent="0" algn="l">
              <a:lnSpc>
                <a:spcPts val="2956"/>
              </a:lnSpc>
              <a:spcBef>
                <a:spcPct val="0"/>
              </a:spcBef>
            </a:pPr>
            <a:r>
              <a:rPr lang="en-US" altLang="ko-KR" sz="2000" dirty="0">
                <a:solidFill>
                  <a:srgbClr val="000000"/>
                </a:solidFill>
                <a:latin typeface="+mn-ea"/>
                <a:cs typeface="Telegraf"/>
                <a:sym typeface="Telegraf"/>
              </a:rPr>
              <a:t>3</a:t>
            </a:r>
            <a:r>
              <a:rPr lang="en-US" sz="2000" dirty="0">
                <a:solidFill>
                  <a:srgbClr val="000000"/>
                </a:solidFill>
                <a:latin typeface="+mn-ea"/>
                <a:cs typeface="Telegraf"/>
                <a:sym typeface="Telegraf"/>
              </a:rPr>
              <a:t>-4</a:t>
            </a:r>
          </a:p>
        </p:txBody>
      </p:sp>
      <p:sp>
        <p:nvSpPr>
          <p:cNvPr id="33" name="AutoShape 10">
            <a:extLst>
              <a:ext uri="{FF2B5EF4-FFF2-40B4-BE49-F238E27FC236}">
                <a16:creationId xmlns:a16="http://schemas.microsoft.com/office/drawing/2014/main" id="{C498D18D-47E0-D851-0239-1E503B5112BA}"/>
              </a:ext>
            </a:extLst>
          </p:cNvPr>
          <p:cNvSpPr/>
          <p:nvPr/>
        </p:nvSpPr>
        <p:spPr>
          <a:xfrm>
            <a:off x="13869385" y="6320010"/>
            <a:ext cx="0" cy="759414"/>
          </a:xfrm>
          <a:prstGeom prst="line">
            <a:avLst/>
          </a:prstGeom>
          <a:ln w="9525" cap="flat">
            <a:solidFill>
              <a:srgbClr val="DFDFDF"/>
            </a:solidFill>
            <a:prstDash val="solid"/>
            <a:headEnd type="none" w="sm" len="sm"/>
            <a:tailEnd type="none" w="sm" len="sm"/>
          </a:ln>
        </p:spPr>
      </p:sp>
      <p:sp>
        <p:nvSpPr>
          <p:cNvPr id="34" name="TextBox 16">
            <a:extLst>
              <a:ext uri="{FF2B5EF4-FFF2-40B4-BE49-F238E27FC236}">
                <a16:creationId xmlns:a16="http://schemas.microsoft.com/office/drawing/2014/main" id="{2099EB8F-B5E4-81B4-285F-6128AE0E0D7E}"/>
              </a:ext>
            </a:extLst>
          </p:cNvPr>
          <p:cNvSpPr txBox="1"/>
          <p:nvPr/>
        </p:nvSpPr>
        <p:spPr>
          <a:xfrm>
            <a:off x="14311221" y="6742688"/>
            <a:ext cx="1731814" cy="360676"/>
          </a:xfrm>
          <a:prstGeom prst="rect">
            <a:avLst/>
          </a:prstGeom>
        </p:spPr>
        <p:txBody>
          <a:bodyPr wrap="square" lIns="0" tIns="0" rIns="0" bIns="0" rtlCol="0" anchor="t">
            <a:spAutoFit/>
          </a:bodyPr>
          <a:lstStyle/>
          <a:p>
            <a:pPr lvl="0">
              <a:lnSpc>
                <a:spcPts val="3132"/>
              </a:lnSpc>
              <a:spcBef>
                <a:spcPct val="0"/>
              </a:spcBef>
            </a:pPr>
            <a:r>
              <a:rPr lang="ko-KR" altLang="en-US" sz="2000" b="1" spc="-80" dirty="0">
                <a:solidFill>
                  <a:srgbClr val="000000"/>
                </a:solidFill>
                <a:latin typeface="+mn-ea"/>
                <a:cs typeface="Source Han Sans KR Bold"/>
                <a:sym typeface="Source Han Sans KR Bold"/>
              </a:rPr>
              <a:t>평가 및 검증</a:t>
            </a:r>
            <a:endParaRPr lang="en-US" altLang="ko-KR" sz="2000" b="1" spc="-80" dirty="0">
              <a:solidFill>
                <a:srgbClr val="000000"/>
              </a:solidFill>
              <a:latin typeface="+mn-ea"/>
              <a:cs typeface="Source Han Sans KR Bold"/>
              <a:sym typeface="Source Han Sans KR Bold"/>
            </a:endParaRPr>
          </a:p>
        </p:txBody>
      </p:sp>
      <p:sp>
        <p:nvSpPr>
          <p:cNvPr id="35" name="TextBox 17">
            <a:extLst>
              <a:ext uri="{FF2B5EF4-FFF2-40B4-BE49-F238E27FC236}">
                <a16:creationId xmlns:a16="http://schemas.microsoft.com/office/drawing/2014/main" id="{3C4E7360-B7B9-AC19-47B5-1277C265919A}"/>
              </a:ext>
            </a:extLst>
          </p:cNvPr>
          <p:cNvSpPr txBox="1"/>
          <p:nvPr/>
        </p:nvSpPr>
        <p:spPr>
          <a:xfrm>
            <a:off x="14418293" y="6253335"/>
            <a:ext cx="1024538" cy="350160"/>
          </a:xfrm>
          <a:prstGeom prst="rect">
            <a:avLst/>
          </a:prstGeom>
        </p:spPr>
        <p:txBody>
          <a:bodyPr lIns="0" tIns="0" rIns="0" bIns="0" rtlCol="0" anchor="t">
            <a:spAutoFit/>
          </a:bodyPr>
          <a:lstStyle/>
          <a:p>
            <a:pPr marL="0" lvl="0" indent="0" algn="l">
              <a:lnSpc>
                <a:spcPts val="2956"/>
              </a:lnSpc>
              <a:spcBef>
                <a:spcPct val="0"/>
              </a:spcBef>
            </a:pPr>
            <a:r>
              <a:rPr lang="en-US" altLang="ko-KR" sz="2000" dirty="0">
                <a:solidFill>
                  <a:srgbClr val="000000"/>
                </a:solidFill>
                <a:latin typeface="+mn-ea"/>
                <a:cs typeface="Telegraf"/>
                <a:sym typeface="Telegraf"/>
              </a:rPr>
              <a:t>3</a:t>
            </a:r>
            <a:r>
              <a:rPr lang="en-US" sz="2000" dirty="0">
                <a:solidFill>
                  <a:srgbClr val="000000"/>
                </a:solidFill>
                <a:latin typeface="+mn-ea"/>
                <a:cs typeface="Telegraf"/>
                <a:sym typeface="Telegraf"/>
              </a:rPr>
              <a:t>-</a:t>
            </a:r>
            <a:r>
              <a:rPr lang="en-US" altLang="ko-KR" sz="2000" dirty="0">
                <a:solidFill>
                  <a:srgbClr val="000000"/>
                </a:solidFill>
                <a:latin typeface="+mn-ea"/>
                <a:cs typeface="Telegraf"/>
                <a:sym typeface="Telegraf"/>
              </a:rPr>
              <a:t>5</a:t>
            </a:r>
            <a:endParaRPr lang="en-US" sz="2000" dirty="0">
              <a:solidFill>
                <a:srgbClr val="000000"/>
              </a:solidFill>
              <a:latin typeface="+mn-ea"/>
              <a:cs typeface="Telegraf"/>
              <a:sym typeface="Telegraf"/>
            </a:endParaRPr>
          </a:p>
        </p:txBody>
      </p:sp>
    </p:spTree>
    <p:extLst>
      <p:ext uri="{BB962C8B-B14F-4D97-AF65-F5344CB8AC3E}">
        <p14:creationId xmlns:p14="http://schemas.microsoft.com/office/powerpoint/2010/main" val="523239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7491E7-7CE2-8835-6E96-877734525F51}"/>
            </a:ext>
          </a:extLst>
        </p:cNvPr>
        <p:cNvGrpSpPr/>
        <p:nvPr/>
      </p:nvGrpSpPr>
      <p:grpSpPr>
        <a:xfrm>
          <a:off x="0" y="0"/>
          <a:ext cx="0" cy="0"/>
          <a:chOff x="0" y="0"/>
          <a:chExt cx="0" cy="0"/>
        </a:xfrm>
      </p:grpSpPr>
      <p:sp>
        <p:nvSpPr>
          <p:cNvPr id="17" name="AutoShape 17">
            <a:extLst>
              <a:ext uri="{FF2B5EF4-FFF2-40B4-BE49-F238E27FC236}">
                <a16:creationId xmlns:a16="http://schemas.microsoft.com/office/drawing/2014/main" id="{9EA22873-394C-206B-ACAC-56A0A6A464CA}"/>
              </a:ext>
            </a:extLst>
          </p:cNvPr>
          <p:cNvSpPr/>
          <p:nvPr/>
        </p:nvSpPr>
        <p:spPr>
          <a:xfrm>
            <a:off x="4104000" y="1074277"/>
            <a:ext cx="13266990" cy="0"/>
          </a:xfrm>
          <a:prstGeom prst="line">
            <a:avLst/>
          </a:prstGeom>
          <a:ln w="9525" cap="rnd">
            <a:solidFill>
              <a:srgbClr val="000000"/>
            </a:solidFill>
            <a:prstDash val="solid"/>
            <a:headEnd type="none" w="sm" len="sm"/>
            <a:tailEnd type="none" w="sm" len="sm"/>
          </a:ln>
        </p:spPr>
      </p:sp>
      <p:sp>
        <p:nvSpPr>
          <p:cNvPr id="26" name="TextBox 26">
            <a:extLst>
              <a:ext uri="{FF2B5EF4-FFF2-40B4-BE49-F238E27FC236}">
                <a16:creationId xmlns:a16="http://schemas.microsoft.com/office/drawing/2014/main" id="{9DE70191-4105-8D8F-F3A7-7EA5F65381A8}"/>
              </a:ext>
            </a:extLst>
          </p:cNvPr>
          <p:cNvSpPr txBox="1"/>
          <p:nvPr/>
        </p:nvSpPr>
        <p:spPr>
          <a:xfrm>
            <a:off x="1197103" y="795626"/>
            <a:ext cx="3736349" cy="500073"/>
          </a:xfrm>
          <a:prstGeom prst="rect">
            <a:avLst/>
          </a:prstGeom>
        </p:spPr>
        <p:txBody>
          <a:bodyPr lIns="0" tIns="0" rIns="0" bIns="0" rtlCol="0" anchor="t">
            <a:spAutoFit/>
          </a:bodyPr>
          <a:lstStyle/>
          <a:p>
            <a:pPr algn="l">
              <a:lnSpc>
                <a:spcPts val="4329"/>
              </a:lnSpc>
            </a:pPr>
            <a:r>
              <a:rPr lang="ko-KR" altLang="en-US" sz="3092" b="1" spc="-197" dirty="0">
                <a:solidFill>
                  <a:srgbClr val="000000"/>
                </a:solidFill>
                <a:latin typeface="+mn-ea"/>
                <a:cs typeface="Source Han Sans KR Bold"/>
                <a:sym typeface="Source Han Sans KR Bold"/>
              </a:rPr>
              <a:t>시뮬레이션 계획</a:t>
            </a:r>
          </a:p>
        </p:txBody>
      </p:sp>
      <p:sp>
        <p:nvSpPr>
          <p:cNvPr id="39" name="TextBox 12">
            <a:extLst>
              <a:ext uri="{FF2B5EF4-FFF2-40B4-BE49-F238E27FC236}">
                <a16:creationId xmlns:a16="http://schemas.microsoft.com/office/drawing/2014/main" id="{B32F75FA-C2B6-8989-6158-A0B97F3892B5}"/>
              </a:ext>
            </a:extLst>
          </p:cNvPr>
          <p:cNvSpPr txBox="1"/>
          <p:nvPr/>
        </p:nvSpPr>
        <p:spPr>
          <a:xfrm>
            <a:off x="11574000" y="547028"/>
            <a:ext cx="5796991" cy="956993"/>
          </a:xfrm>
          <a:prstGeom prst="rect">
            <a:avLst/>
          </a:prstGeom>
        </p:spPr>
        <p:txBody>
          <a:bodyPr wrap="square" lIns="0" tIns="0" rIns="0" bIns="0" rtlCol="0" anchor="t">
            <a:spAutoFit/>
          </a:bodyPr>
          <a:lstStyle/>
          <a:p>
            <a:pPr marL="0" lvl="0" indent="0" algn="r">
              <a:lnSpc>
                <a:spcPts val="3935"/>
              </a:lnSpc>
              <a:spcBef>
                <a:spcPct val="0"/>
              </a:spcBef>
            </a:pPr>
            <a:r>
              <a:rPr lang="en-US" sz="2800" dirty="0">
                <a:solidFill>
                  <a:schemeClr val="tx1">
                    <a:lumMod val="50000"/>
                    <a:lumOff val="50000"/>
                  </a:schemeClr>
                </a:solidFill>
                <a:latin typeface="+mn-ea"/>
                <a:cs typeface="Telegraf"/>
                <a:sym typeface="Telegraf"/>
              </a:rPr>
              <a:t>Part </a:t>
            </a:r>
            <a:r>
              <a:rPr lang="en-US" altLang="ko-KR" sz="2800" dirty="0">
                <a:solidFill>
                  <a:schemeClr val="tx1">
                    <a:lumMod val="50000"/>
                    <a:lumOff val="50000"/>
                  </a:schemeClr>
                </a:solidFill>
                <a:latin typeface="+mn-ea"/>
                <a:cs typeface="Telegraf"/>
                <a:sym typeface="Telegraf"/>
              </a:rPr>
              <a:t>3</a:t>
            </a:r>
            <a:r>
              <a:rPr lang="en-US" sz="2800" dirty="0">
                <a:solidFill>
                  <a:schemeClr val="tx1">
                    <a:lumMod val="50000"/>
                    <a:lumOff val="50000"/>
                  </a:schemeClr>
                </a:solidFill>
                <a:latin typeface="+mn-ea"/>
                <a:cs typeface="Telegraf"/>
                <a:sym typeface="Telegraf"/>
              </a:rPr>
              <a:t> </a:t>
            </a:r>
            <a:r>
              <a:rPr lang="en-US" altLang="ko-KR" sz="2800" dirty="0">
                <a:solidFill>
                  <a:schemeClr val="tx1">
                    <a:lumMod val="50000"/>
                    <a:lumOff val="50000"/>
                  </a:schemeClr>
                </a:solidFill>
                <a:latin typeface="+mn-ea"/>
                <a:cs typeface="Telegraf"/>
                <a:sym typeface="Telegraf"/>
              </a:rPr>
              <a:t>– RPLAs </a:t>
            </a:r>
            <a:r>
              <a:rPr lang="ko-KR" altLang="en-US" sz="2800" dirty="0">
                <a:solidFill>
                  <a:schemeClr val="tx1">
                    <a:lumMod val="50000"/>
                    <a:lumOff val="50000"/>
                  </a:schemeClr>
                </a:solidFill>
                <a:latin typeface="+mn-ea"/>
                <a:cs typeface="Telegraf"/>
                <a:sym typeface="Telegraf"/>
              </a:rPr>
              <a:t>시뮬레이션</a:t>
            </a:r>
          </a:p>
          <a:p>
            <a:pPr marL="0" lvl="0" indent="0" algn="r">
              <a:lnSpc>
                <a:spcPts val="3935"/>
              </a:lnSpc>
              <a:spcBef>
                <a:spcPct val="0"/>
              </a:spcBef>
            </a:pPr>
            <a:endParaRPr lang="en-US" sz="2800" dirty="0">
              <a:solidFill>
                <a:schemeClr val="tx1">
                  <a:lumMod val="50000"/>
                  <a:lumOff val="50000"/>
                </a:schemeClr>
              </a:solidFill>
              <a:latin typeface="+mn-ea"/>
              <a:cs typeface="Telegraf"/>
              <a:sym typeface="Telegraf"/>
            </a:endParaRPr>
          </a:p>
        </p:txBody>
      </p:sp>
    </p:spTree>
    <p:extLst>
      <p:ext uri="{BB962C8B-B14F-4D97-AF65-F5344CB8AC3E}">
        <p14:creationId xmlns:p14="http://schemas.microsoft.com/office/powerpoint/2010/main" val="5283930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618A13-CD26-61E5-BCC0-113823B21DD0}"/>
            </a:ext>
          </a:extLst>
        </p:cNvPr>
        <p:cNvGrpSpPr/>
        <p:nvPr/>
      </p:nvGrpSpPr>
      <p:grpSpPr>
        <a:xfrm>
          <a:off x="0" y="0"/>
          <a:ext cx="0" cy="0"/>
          <a:chOff x="0" y="0"/>
          <a:chExt cx="0" cy="0"/>
        </a:xfrm>
      </p:grpSpPr>
      <p:sp>
        <p:nvSpPr>
          <p:cNvPr id="17" name="AutoShape 17">
            <a:extLst>
              <a:ext uri="{FF2B5EF4-FFF2-40B4-BE49-F238E27FC236}">
                <a16:creationId xmlns:a16="http://schemas.microsoft.com/office/drawing/2014/main" id="{E2C6EEF0-E868-2C71-93CB-B50D8926BD0A}"/>
              </a:ext>
            </a:extLst>
          </p:cNvPr>
          <p:cNvSpPr/>
          <p:nvPr/>
        </p:nvSpPr>
        <p:spPr>
          <a:xfrm>
            <a:off x="4933452" y="1074277"/>
            <a:ext cx="12437538" cy="0"/>
          </a:xfrm>
          <a:prstGeom prst="line">
            <a:avLst/>
          </a:prstGeom>
          <a:ln w="9525" cap="rnd">
            <a:solidFill>
              <a:srgbClr val="000000"/>
            </a:solidFill>
            <a:prstDash val="solid"/>
            <a:headEnd type="none" w="sm" len="sm"/>
            <a:tailEnd type="none" w="sm" len="sm"/>
          </a:ln>
        </p:spPr>
      </p:sp>
      <p:sp>
        <p:nvSpPr>
          <p:cNvPr id="26" name="TextBox 26">
            <a:extLst>
              <a:ext uri="{FF2B5EF4-FFF2-40B4-BE49-F238E27FC236}">
                <a16:creationId xmlns:a16="http://schemas.microsoft.com/office/drawing/2014/main" id="{7E862634-CCBA-814D-2FA4-DF3E28D69884}"/>
              </a:ext>
            </a:extLst>
          </p:cNvPr>
          <p:cNvSpPr txBox="1"/>
          <p:nvPr/>
        </p:nvSpPr>
        <p:spPr>
          <a:xfrm>
            <a:off x="1197103" y="795626"/>
            <a:ext cx="3736349" cy="500073"/>
          </a:xfrm>
          <a:prstGeom prst="rect">
            <a:avLst/>
          </a:prstGeom>
        </p:spPr>
        <p:txBody>
          <a:bodyPr lIns="0" tIns="0" rIns="0" bIns="0" rtlCol="0" anchor="t">
            <a:spAutoFit/>
          </a:bodyPr>
          <a:lstStyle/>
          <a:p>
            <a:pPr algn="l">
              <a:lnSpc>
                <a:spcPts val="4329"/>
              </a:lnSpc>
            </a:pPr>
            <a:r>
              <a:rPr lang="ko-KR" altLang="en-US" sz="3092" b="1" spc="-197" dirty="0">
                <a:solidFill>
                  <a:srgbClr val="000000"/>
                </a:solidFill>
                <a:latin typeface="+mn-ea"/>
                <a:cs typeface="Source Han Sans KR Bold"/>
                <a:sym typeface="Source Han Sans KR Bold"/>
              </a:rPr>
              <a:t>프롬프트 엔지니어링</a:t>
            </a:r>
          </a:p>
        </p:txBody>
      </p:sp>
      <p:sp>
        <p:nvSpPr>
          <p:cNvPr id="39" name="TextBox 12">
            <a:extLst>
              <a:ext uri="{FF2B5EF4-FFF2-40B4-BE49-F238E27FC236}">
                <a16:creationId xmlns:a16="http://schemas.microsoft.com/office/drawing/2014/main" id="{E00949C1-CA9C-35CB-E830-7819C8586A2D}"/>
              </a:ext>
            </a:extLst>
          </p:cNvPr>
          <p:cNvSpPr txBox="1"/>
          <p:nvPr/>
        </p:nvSpPr>
        <p:spPr>
          <a:xfrm>
            <a:off x="11574000" y="547028"/>
            <a:ext cx="5796991" cy="956993"/>
          </a:xfrm>
          <a:prstGeom prst="rect">
            <a:avLst/>
          </a:prstGeom>
        </p:spPr>
        <p:txBody>
          <a:bodyPr wrap="square" lIns="0" tIns="0" rIns="0" bIns="0" rtlCol="0" anchor="t">
            <a:spAutoFit/>
          </a:bodyPr>
          <a:lstStyle/>
          <a:p>
            <a:pPr marL="0" lvl="0" indent="0" algn="r">
              <a:lnSpc>
                <a:spcPts val="3935"/>
              </a:lnSpc>
              <a:spcBef>
                <a:spcPct val="0"/>
              </a:spcBef>
            </a:pPr>
            <a:r>
              <a:rPr lang="en-US" sz="2800" dirty="0">
                <a:solidFill>
                  <a:schemeClr val="tx1">
                    <a:lumMod val="50000"/>
                    <a:lumOff val="50000"/>
                  </a:schemeClr>
                </a:solidFill>
                <a:latin typeface="+mn-ea"/>
                <a:cs typeface="Telegraf"/>
                <a:sym typeface="Telegraf"/>
              </a:rPr>
              <a:t>Part </a:t>
            </a:r>
            <a:r>
              <a:rPr lang="en-US" altLang="ko-KR" sz="2800" dirty="0">
                <a:solidFill>
                  <a:schemeClr val="tx1">
                    <a:lumMod val="50000"/>
                    <a:lumOff val="50000"/>
                  </a:schemeClr>
                </a:solidFill>
                <a:latin typeface="+mn-ea"/>
                <a:cs typeface="Telegraf"/>
                <a:sym typeface="Telegraf"/>
              </a:rPr>
              <a:t>3</a:t>
            </a:r>
            <a:r>
              <a:rPr lang="en-US" sz="2800" dirty="0">
                <a:solidFill>
                  <a:schemeClr val="tx1">
                    <a:lumMod val="50000"/>
                    <a:lumOff val="50000"/>
                  </a:schemeClr>
                </a:solidFill>
                <a:latin typeface="+mn-ea"/>
                <a:cs typeface="Telegraf"/>
                <a:sym typeface="Telegraf"/>
              </a:rPr>
              <a:t> </a:t>
            </a:r>
            <a:r>
              <a:rPr lang="en-US" altLang="ko-KR" sz="2800" dirty="0">
                <a:solidFill>
                  <a:schemeClr val="tx1">
                    <a:lumMod val="50000"/>
                    <a:lumOff val="50000"/>
                  </a:schemeClr>
                </a:solidFill>
                <a:latin typeface="+mn-ea"/>
                <a:cs typeface="Telegraf"/>
                <a:sym typeface="Telegraf"/>
              </a:rPr>
              <a:t>– RPLAs </a:t>
            </a:r>
            <a:r>
              <a:rPr lang="ko-KR" altLang="en-US" sz="2800" dirty="0">
                <a:solidFill>
                  <a:schemeClr val="tx1">
                    <a:lumMod val="50000"/>
                    <a:lumOff val="50000"/>
                  </a:schemeClr>
                </a:solidFill>
                <a:latin typeface="+mn-ea"/>
                <a:cs typeface="Telegraf"/>
                <a:sym typeface="Telegraf"/>
              </a:rPr>
              <a:t>시뮬레이션</a:t>
            </a:r>
          </a:p>
          <a:p>
            <a:pPr marL="0" lvl="0" indent="0" algn="r">
              <a:lnSpc>
                <a:spcPts val="3935"/>
              </a:lnSpc>
              <a:spcBef>
                <a:spcPct val="0"/>
              </a:spcBef>
            </a:pPr>
            <a:endParaRPr lang="en-US" sz="2800" dirty="0">
              <a:solidFill>
                <a:schemeClr val="tx1">
                  <a:lumMod val="50000"/>
                  <a:lumOff val="50000"/>
                </a:schemeClr>
              </a:solidFill>
              <a:latin typeface="+mn-ea"/>
              <a:cs typeface="Telegraf"/>
              <a:sym typeface="Telegraf"/>
            </a:endParaRPr>
          </a:p>
        </p:txBody>
      </p:sp>
    </p:spTree>
    <p:extLst>
      <p:ext uri="{BB962C8B-B14F-4D97-AF65-F5344CB8AC3E}">
        <p14:creationId xmlns:p14="http://schemas.microsoft.com/office/powerpoint/2010/main" val="32315311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70B37F-AFAD-92EF-F3A8-631A75E19605}"/>
            </a:ext>
          </a:extLst>
        </p:cNvPr>
        <p:cNvGrpSpPr/>
        <p:nvPr/>
      </p:nvGrpSpPr>
      <p:grpSpPr>
        <a:xfrm>
          <a:off x="0" y="0"/>
          <a:ext cx="0" cy="0"/>
          <a:chOff x="0" y="0"/>
          <a:chExt cx="0" cy="0"/>
        </a:xfrm>
      </p:grpSpPr>
      <p:sp>
        <p:nvSpPr>
          <p:cNvPr id="17" name="AutoShape 17">
            <a:extLst>
              <a:ext uri="{FF2B5EF4-FFF2-40B4-BE49-F238E27FC236}">
                <a16:creationId xmlns:a16="http://schemas.microsoft.com/office/drawing/2014/main" id="{0323AD6A-D63F-B8F0-0AC0-E9E3C7805583}"/>
              </a:ext>
            </a:extLst>
          </p:cNvPr>
          <p:cNvSpPr/>
          <p:nvPr/>
        </p:nvSpPr>
        <p:spPr>
          <a:xfrm>
            <a:off x="4104000" y="1074277"/>
            <a:ext cx="13266990" cy="0"/>
          </a:xfrm>
          <a:prstGeom prst="line">
            <a:avLst/>
          </a:prstGeom>
          <a:ln w="9525" cap="rnd">
            <a:solidFill>
              <a:srgbClr val="000000"/>
            </a:solidFill>
            <a:prstDash val="solid"/>
            <a:headEnd type="none" w="sm" len="sm"/>
            <a:tailEnd type="none" w="sm" len="sm"/>
          </a:ln>
        </p:spPr>
      </p:sp>
      <p:sp>
        <p:nvSpPr>
          <p:cNvPr id="26" name="TextBox 26">
            <a:extLst>
              <a:ext uri="{FF2B5EF4-FFF2-40B4-BE49-F238E27FC236}">
                <a16:creationId xmlns:a16="http://schemas.microsoft.com/office/drawing/2014/main" id="{140FFBA4-8A02-AEC7-9D1D-1B0F672DCF29}"/>
              </a:ext>
            </a:extLst>
          </p:cNvPr>
          <p:cNvSpPr txBox="1"/>
          <p:nvPr/>
        </p:nvSpPr>
        <p:spPr>
          <a:xfrm>
            <a:off x="1197103" y="795626"/>
            <a:ext cx="3736349" cy="500073"/>
          </a:xfrm>
          <a:prstGeom prst="rect">
            <a:avLst/>
          </a:prstGeom>
        </p:spPr>
        <p:txBody>
          <a:bodyPr lIns="0" tIns="0" rIns="0" bIns="0" rtlCol="0" anchor="t">
            <a:spAutoFit/>
          </a:bodyPr>
          <a:lstStyle/>
          <a:p>
            <a:pPr algn="l">
              <a:lnSpc>
                <a:spcPts val="4329"/>
              </a:lnSpc>
            </a:pPr>
            <a:r>
              <a:rPr lang="ko-KR" altLang="en-US" sz="3092" b="1" spc="-197" dirty="0">
                <a:solidFill>
                  <a:srgbClr val="000000"/>
                </a:solidFill>
                <a:latin typeface="+mn-ea"/>
                <a:cs typeface="Source Han Sans KR Bold"/>
                <a:sym typeface="Source Han Sans KR Bold"/>
              </a:rPr>
              <a:t>페르소나 생성</a:t>
            </a:r>
          </a:p>
        </p:txBody>
      </p:sp>
      <p:sp>
        <p:nvSpPr>
          <p:cNvPr id="39" name="TextBox 12">
            <a:extLst>
              <a:ext uri="{FF2B5EF4-FFF2-40B4-BE49-F238E27FC236}">
                <a16:creationId xmlns:a16="http://schemas.microsoft.com/office/drawing/2014/main" id="{96B7F298-A8E3-3AE3-4C7B-3909733E09A2}"/>
              </a:ext>
            </a:extLst>
          </p:cNvPr>
          <p:cNvSpPr txBox="1"/>
          <p:nvPr/>
        </p:nvSpPr>
        <p:spPr>
          <a:xfrm>
            <a:off x="11574000" y="547028"/>
            <a:ext cx="5796991" cy="956993"/>
          </a:xfrm>
          <a:prstGeom prst="rect">
            <a:avLst/>
          </a:prstGeom>
        </p:spPr>
        <p:txBody>
          <a:bodyPr wrap="square" lIns="0" tIns="0" rIns="0" bIns="0" rtlCol="0" anchor="t">
            <a:spAutoFit/>
          </a:bodyPr>
          <a:lstStyle/>
          <a:p>
            <a:pPr marL="0" lvl="0" indent="0" algn="r">
              <a:lnSpc>
                <a:spcPts val="3935"/>
              </a:lnSpc>
              <a:spcBef>
                <a:spcPct val="0"/>
              </a:spcBef>
            </a:pPr>
            <a:r>
              <a:rPr lang="en-US" sz="2800" dirty="0">
                <a:solidFill>
                  <a:schemeClr val="tx1">
                    <a:lumMod val="50000"/>
                    <a:lumOff val="50000"/>
                  </a:schemeClr>
                </a:solidFill>
                <a:latin typeface="+mn-ea"/>
                <a:cs typeface="Telegraf"/>
                <a:sym typeface="Telegraf"/>
              </a:rPr>
              <a:t>Part </a:t>
            </a:r>
            <a:r>
              <a:rPr lang="en-US" altLang="ko-KR" sz="2800" dirty="0">
                <a:solidFill>
                  <a:schemeClr val="tx1">
                    <a:lumMod val="50000"/>
                    <a:lumOff val="50000"/>
                  </a:schemeClr>
                </a:solidFill>
                <a:latin typeface="+mn-ea"/>
                <a:cs typeface="Telegraf"/>
                <a:sym typeface="Telegraf"/>
              </a:rPr>
              <a:t>3</a:t>
            </a:r>
            <a:r>
              <a:rPr lang="en-US" sz="2800" dirty="0">
                <a:solidFill>
                  <a:schemeClr val="tx1">
                    <a:lumMod val="50000"/>
                    <a:lumOff val="50000"/>
                  </a:schemeClr>
                </a:solidFill>
                <a:latin typeface="+mn-ea"/>
                <a:cs typeface="Telegraf"/>
                <a:sym typeface="Telegraf"/>
              </a:rPr>
              <a:t> </a:t>
            </a:r>
            <a:r>
              <a:rPr lang="en-US" altLang="ko-KR" sz="2800" dirty="0">
                <a:solidFill>
                  <a:schemeClr val="tx1">
                    <a:lumMod val="50000"/>
                    <a:lumOff val="50000"/>
                  </a:schemeClr>
                </a:solidFill>
                <a:latin typeface="+mn-ea"/>
                <a:cs typeface="Telegraf"/>
                <a:sym typeface="Telegraf"/>
              </a:rPr>
              <a:t>– RPLAs </a:t>
            </a:r>
            <a:r>
              <a:rPr lang="ko-KR" altLang="en-US" sz="2800" dirty="0">
                <a:solidFill>
                  <a:schemeClr val="tx1">
                    <a:lumMod val="50000"/>
                    <a:lumOff val="50000"/>
                  </a:schemeClr>
                </a:solidFill>
                <a:latin typeface="+mn-ea"/>
                <a:cs typeface="Telegraf"/>
                <a:sym typeface="Telegraf"/>
              </a:rPr>
              <a:t>시뮬레이션</a:t>
            </a:r>
          </a:p>
          <a:p>
            <a:pPr marL="0" lvl="0" indent="0" algn="r">
              <a:lnSpc>
                <a:spcPts val="3935"/>
              </a:lnSpc>
              <a:spcBef>
                <a:spcPct val="0"/>
              </a:spcBef>
            </a:pPr>
            <a:endParaRPr lang="en-US" sz="2800" dirty="0">
              <a:solidFill>
                <a:schemeClr val="tx1">
                  <a:lumMod val="50000"/>
                  <a:lumOff val="50000"/>
                </a:schemeClr>
              </a:solidFill>
              <a:latin typeface="+mn-ea"/>
              <a:cs typeface="Telegraf"/>
              <a:sym typeface="Telegraf"/>
            </a:endParaRPr>
          </a:p>
        </p:txBody>
      </p:sp>
    </p:spTree>
    <p:extLst>
      <p:ext uri="{BB962C8B-B14F-4D97-AF65-F5344CB8AC3E}">
        <p14:creationId xmlns:p14="http://schemas.microsoft.com/office/powerpoint/2010/main" val="734761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05F59B-5D3E-3381-3691-8821432A5AA2}"/>
            </a:ext>
          </a:extLst>
        </p:cNvPr>
        <p:cNvGrpSpPr/>
        <p:nvPr/>
      </p:nvGrpSpPr>
      <p:grpSpPr>
        <a:xfrm>
          <a:off x="0" y="0"/>
          <a:ext cx="0" cy="0"/>
          <a:chOff x="0" y="0"/>
          <a:chExt cx="0" cy="0"/>
        </a:xfrm>
      </p:grpSpPr>
      <p:sp>
        <p:nvSpPr>
          <p:cNvPr id="17" name="AutoShape 17">
            <a:extLst>
              <a:ext uri="{FF2B5EF4-FFF2-40B4-BE49-F238E27FC236}">
                <a16:creationId xmlns:a16="http://schemas.microsoft.com/office/drawing/2014/main" id="{46B83E3B-5B93-3313-D3AE-C5EA0DA52781}"/>
              </a:ext>
            </a:extLst>
          </p:cNvPr>
          <p:cNvSpPr/>
          <p:nvPr/>
        </p:nvSpPr>
        <p:spPr>
          <a:xfrm>
            <a:off x="4104000" y="1074277"/>
            <a:ext cx="13266990" cy="0"/>
          </a:xfrm>
          <a:prstGeom prst="line">
            <a:avLst/>
          </a:prstGeom>
          <a:ln w="9525" cap="rnd">
            <a:solidFill>
              <a:srgbClr val="000000"/>
            </a:solidFill>
            <a:prstDash val="solid"/>
            <a:headEnd type="none" w="sm" len="sm"/>
            <a:tailEnd type="none" w="sm" len="sm"/>
          </a:ln>
        </p:spPr>
      </p:sp>
      <p:sp>
        <p:nvSpPr>
          <p:cNvPr id="26" name="TextBox 26">
            <a:extLst>
              <a:ext uri="{FF2B5EF4-FFF2-40B4-BE49-F238E27FC236}">
                <a16:creationId xmlns:a16="http://schemas.microsoft.com/office/drawing/2014/main" id="{3E177461-A1C2-3883-ADAA-9BB9DE53854D}"/>
              </a:ext>
            </a:extLst>
          </p:cNvPr>
          <p:cNvSpPr txBox="1"/>
          <p:nvPr/>
        </p:nvSpPr>
        <p:spPr>
          <a:xfrm>
            <a:off x="1197103" y="795626"/>
            <a:ext cx="3736349" cy="1051506"/>
          </a:xfrm>
          <a:prstGeom prst="rect">
            <a:avLst/>
          </a:prstGeom>
        </p:spPr>
        <p:txBody>
          <a:bodyPr lIns="0" tIns="0" rIns="0" bIns="0" rtlCol="0" anchor="t">
            <a:spAutoFit/>
          </a:bodyPr>
          <a:lstStyle/>
          <a:p>
            <a:pPr algn="l">
              <a:lnSpc>
                <a:spcPts val="4329"/>
              </a:lnSpc>
            </a:pPr>
            <a:r>
              <a:rPr lang="ko-KR" altLang="en-US" sz="3092" b="1" spc="-197" dirty="0">
                <a:solidFill>
                  <a:srgbClr val="000000"/>
                </a:solidFill>
                <a:latin typeface="+mn-ea"/>
                <a:cs typeface="Source Han Sans KR Bold"/>
                <a:sym typeface="Source Han Sans KR Bold"/>
              </a:rPr>
              <a:t>예측 시뮬레이션</a:t>
            </a:r>
          </a:p>
          <a:p>
            <a:pPr algn="l">
              <a:lnSpc>
                <a:spcPts val="4329"/>
              </a:lnSpc>
            </a:pPr>
            <a:endParaRPr lang="ko-KR" altLang="en-US" sz="3092" b="1" spc="-197" dirty="0">
              <a:solidFill>
                <a:srgbClr val="000000"/>
              </a:solidFill>
              <a:latin typeface="+mn-ea"/>
              <a:cs typeface="Source Han Sans KR Bold"/>
              <a:sym typeface="Source Han Sans KR Bold"/>
            </a:endParaRPr>
          </a:p>
        </p:txBody>
      </p:sp>
      <p:sp>
        <p:nvSpPr>
          <p:cNvPr id="39" name="TextBox 12">
            <a:extLst>
              <a:ext uri="{FF2B5EF4-FFF2-40B4-BE49-F238E27FC236}">
                <a16:creationId xmlns:a16="http://schemas.microsoft.com/office/drawing/2014/main" id="{A8642120-A748-F310-38D3-AF8A2326E5BE}"/>
              </a:ext>
            </a:extLst>
          </p:cNvPr>
          <p:cNvSpPr txBox="1"/>
          <p:nvPr/>
        </p:nvSpPr>
        <p:spPr>
          <a:xfrm>
            <a:off x="11574000" y="547028"/>
            <a:ext cx="5796991" cy="956993"/>
          </a:xfrm>
          <a:prstGeom prst="rect">
            <a:avLst/>
          </a:prstGeom>
        </p:spPr>
        <p:txBody>
          <a:bodyPr wrap="square" lIns="0" tIns="0" rIns="0" bIns="0" rtlCol="0" anchor="t">
            <a:spAutoFit/>
          </a:bodyPr>
          <a:lstStyle/>
          <a:p>
            <a:pPr marL="0" lvl="0" indent="0" algn="r">
              <a:lnSpc>
                <a:spcPts val="3935"/>
              </a:lnSpc>
              <a:spcBef>
                <a:spcPct val="0"/>
              </a:spcBef>
            </a:pPr>
            <a:r>
              <a:rPr lang="en-US" sz="2800" dirty="0">
                <a:solidFill>
                  <a:schemeClr val="tx1">
                    <a:lumMod val="50000"/>
                    <a:lumOff val="50000"/>
                  </a:schemeClr>
                </a:solidFill>
                <a:latin typeface="+mn-ea"/>
                <a:cs typeface="Telegraf"/>
                <a:sym typeface="Telegraf"/>
              </a:rPr>
              <a:t>Part </a:t>
            </a:r>
            <a:r>
              <a:rPr lang="en-US" altLang="ko-KR" sz="2800" dirty="0">
                <a:solidFill>
                  <a:schemeClr val="tx1">
                    <a:lumMod val="50000"/>
                    <a:lumOff val="50000"/>
                  </a:schemeClr>
                </a:solidFill>
                <a:latin typeface="+mn-ea"/>
                <a:cs typeface="Telegraf"/>
                <a:sym typeface="Telegraf"/>
              </a:rPr>
              <a:t>3</a:t>
            </a:r>
            <a:r>
              <a:rPr lang="en-US" sz="2800" dirty="0">
                <a:solidFill>
                  <a:schemeClr val="tx1">
                    <a:lumMod val="50000"/>
                    <a:lumOff val="50000"/>
                  </a:schemeClr>
                </a:solidFill>
                <a:latin typeface="+mn-ea"/>
                <a:cs typeface="Telegraf"/>
                <a:sym typeface="Telegraf"/>
              </a:rPr>
              <a:t> </a:t>
            </a:r>
            <a:r>
              <a:rPr lang="en-US" altLang="ko-KR" sz="2800" dirty="0">
                <a:solidFill>
                  <a:schemeClr val="tx1">
                    <a:lumMod val="50000"/>
                    <a:lumOff val="50000"/>
                  </a:schemeClr>
                </a:solidFill>
                <a:latin typeface="+mn-ea"/>
                <a:cs typeface="Telegraf"/>
                <a:sym typeface="Telegraf"/>
              </a:rPr>
              <a:t>– RPLAs </a:t>
            </a:r>
            <a:r>
              <a:rPr lang="ko-KR" altLang="en-US" sz="2800" dirty="0">
                <a:solidFill>
                  <a:schemeClr val="tx1">
                    <a:lumMod val="50000"/>
                    <a:lumOff val="50000"/>
                  </a:schemeClr>
                </a:solidFill>
                <a:latin typeface="+mn-ea"/>
                <a:cs typeface="Telegraf"/>
                <a:sym typeface="Telegraf"/>
              </a:rPr>
              <a:t>시뮬레이션</a:t>
            </a:r>
          </a:p>
          <a:p>
            <a:pPr marL="0" lvl="0" indent="0" algn="r">
              <a:lnSpc>
                <a:spcPts val="3935"/>
              </a:lnSpc>
              <a:spcBef>
                <a:spcPct val="0"/>
              </a:spcBef>
            </a:pPr>
            <a:endParaRPr lang="en-US" sz="2800" dirty="0">
              <a:solidFill>
                <a:schemeClr val="tx1">
                  <a:lumMod val="50000"/>
                  <a:lumOff val="50000"/>
                </a:schemeClr>
              </a:solidFill>
              <a:latin typeface="+mn-ea"/>
              <a:cs typeface="Telegraf"/>
              <a:sym typeface="Telegraf"/>
            </a:endParaRPr>
          </a:p>
        </p:txBody>
      </p:sp>
    </p:spTree>
    <p:extLst>
      <p:ext uri="{BB962C8B-B14F-4D97-AF65-F5344CB8AC3E}">
        <p14:creationId xmlns:p14="http://schemas.microsoft.com/office/powerpoint/2010/main" val="24211885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0AC580-1305-6DE6-8A8A-EF39B47B482A}"/>
            </a:ext>
          </a:extLst>
        </p:cNvPr>
        <p:cNvGrpSpPr/>
        <p:nvPr/>
      </p:nvGrpSpPr>
      <p:grpSpPr>
        <a:xfrm>
          <a:off x="0" y="0"/>
          <a:ext cx="0" cy="0"/>
          <a:chOff x="0" y="0"/>
          <a:chExt cx="0" cy="0"/>
        </a:xfrm>
      </p:grpSpPr>
      <p:sp>
        <p:nvSpPr>
          <p:cNvPr id="17" name="AutoShape 17">
            <a:extLst>
              <a:ext uri="{FF2B5EF4-FFF2-40B4-BE49-F238E27FC236}">
                <a16:creationId xmlns:a16="http://schemas.microsoft.com/office/drawing/2014/main" id="{8B7FB806-D998-BBCC-0384-F0B4CDAC5324}"/>
              </a:ext>
            </a:extLst>
          </p:cNvPr>
          <p:cNvSpPr/>
          <p:nvPr/>
        </p:nvSpPr>
        <p:spPr>
          <a:xfrm>
            <a:off x="4104000" y="1074277"/>
            <a:ext cx="13266990" cy="0"/>
          </a:xfrm>
          <a:prstGeom prst="line">
            <a:avLst/>
          </a:prstGeom>
          <a:ln w="9525" cap="rnd">
            <a:solidFill>
              <a:srgbClr val="000000"/>
            </a:solidFill>
            <a:prstDash val="solid"/>
            <a:headEnd type="none" w="sm" len="sm"/>
            <a:tailEnd type="none" w="sm" len="sm"/>
          </a:ln>
        </p:spPr>
      </p:sp>
      <p:sp>
        <p:nvSpPr>
          <p:cNvPr id="26" name="TextBox 26">
            <a:extLst>
              <a:ext uri="{FF2B5EF4-FFF2-40B4-BE49-F238E27FC236}">
                <a16:creationId xmlns:a16="http://schemas.microsoft.com/office/drawing/2014/main" id="{02B9BA2E-A54A-15A3-2FF8-B0CB4C893017}"/>
              </a:ext>
            </a:extLst>
          </p:cNvPr>
          <p:cNvSpPr txBox="1"/>
          <p:nvPr/>
        </p:nvSpPr>
        <p:spPr>
          <a:xfrm>
            <a:off x="1197103" y="795626"/>
            <a:ext cx="3736349" cy="500073"/>
          </a:xfrm>
          <a:prstGeom prst="rect">
            <a:avLst/>
          </a:prstGeom>
        </p:spPr>
        <p:txBody>
          <a:bodyPr lIns="0" tIns="0" rIns="0" bIns="0" rtlCol="0" anchor="t">
            <a:spAutoFit/>
          </a:bodyPr>
          <a:lstStyle/>
          <a:p>
            <a:pPr algn="l">
              <a:lnSpc>
                <a:spcPts val="4329"/>
              </a:lnSpc>
            </a:pPr>
            <a:r>
              <a:rPr lang="ko-KR" altLang="en-US" sz="3092" b="1" spc="-197" dirty="0">
                <a:solidFill>
                  <a:srgbClr val="000000"/>
                </a:solidFill>
                <a:latin typeface="+mn-ea"/>
                <a:cs typeface="Source Han Sans KR Bold"/>
                <a:sym typeface="Source Han Sans KR Bold"/>
              </a:rPr>
              <a:t>평가 및 검증</a:t>
            </a:r>
          </a:p>
        </p:txBody>
      </p:sp>
      <p:sp>
        <p:nvSpPr>
          <p:cNvPr id="39" name="TextBox 12">
            <a:extLst>
              <a:ext uri="{FF2B5EF4-FFF2-40B4-BE49-F238E27FC236}">
                <a16:creationId xmlns:a16="http://schemas.microsoft.com/office/drawing/2014/main" id="{05ACE5BA-6AE6-081F-1791-86EAB9753845}"/>
              </a:ext>
            </a:extLst>
          </p:cNvPr>
          <p:cNvSpPr txBox="1"/>
          <p:nvPr/>
        </p:nvSpPr>
        <p:spPr>
          <a:xfrm>
            <a:off x="11574000" y="547028"/>
            <a:ext cx="5796991" cy="956993"/>
          </a:xfrm>
          <a:prstGeom prst="rect">
            <a:avLst/>
          </a:prstGeom>
        </p:spPr>
        <p:txBody>
          <a:bodyPr wrap="square" lIns="0" tIns="0" rIns="0" bIns="0" rtlCol="0" anchor="t">
            <a:spAutoFit/>
          </a:bodyPr>
          <a:lstStyle/>
          <a:p>
            <a:pPr marL="0" lvl="0" indent="0" algn="r">
              <a:lnSpc>
                <a:spcPts val="3935"/>
              </a:lnSpc>
              <a:spcBef>
                <a:spcPct val="0"/>
              </a:spcBef>
            </a:pPr>
            <a:r>
              <a:rPr lang="en-US" sz="2800" dirty="0">
                <a:solidFill>
                  <a:schemeClr val="tx1">
                    <a:lumMod val="50000"/>
                    <a:lumOff val="50000"/>
                  </a:schemeClr>
                </a:solidFill>
                <a:latin typeface="+mn-ea"/>
                <a:cs typeface="Telegraf"/>
                <a:sym typeface="Telegraf"/>
              </a:rPr>
              <a:t>Part </a:t>
            </a:r>
            <a:r>
              <a:rPr lang="en-US" altLang="ko-KR" sz="2800" dirty="0">
                <a:solidFill>
                  <a:schemeClr val="tx1">
                    <a:lumMod val="50000"/>
                    <a:lumOff val="50000"/>
                  </a:schemeClr>
                </a:solidFill>
                <a:latin typeface="+mn-ea"/>
                <a:cs typeface="Telegraf"/>
                <a:sym typeface="Telegraf"/>
              </a:rPr>
              <a:t>3</a:t>
            </a:r>
            <a:r>
              <a:rPr lang="en-US" sz="2800" dirty="0">
                <a:solidFill>
                  <a:schemeClr val="tx1">
                    <a:lumMod val="50000"/>
                    <a:lumOff val="50000"/>
                  </a:schemeClr>
                </a:solidFill>
                <a:latin typeface="+mn-ea"/>
                <a:cs typeface="Telegraf"/>
                <a:sym typeface="Telegraf"/>
              </a:rPr>
              <a:t> </a:t>
            </a:r>
            <a:r>
              <a:rPr lang="en-US" altLang="ko-KR" sz="2800" dirty="0">
                <a:solidFill>
                  <a:schemeClr val="tx1">
                    <a:lumMod val="50000"/>
                    <a:lumOff val="50000"/>
                  </a:schemeClr>
                </a:solidFill>
                <a:latin typeface="+mn-ea"/>
                <a:cs typeface="Telegraf"/>
                <a:sym typeface="Telegraf"/>
              </a:rPr>
              <a:t>– RPLAs </a:t>
            </a:r>
            <a:r>
              <a:rPr lang="ko-KR" altLang="en-US" sz="2800" dirty="0">
                <a:solidFill>
                  <a:schemeClr val="tx1">
                    <a:lumMod val="50000"/>
                    <a:lumOff val="50000"/>
                  </a:schemeClr>
                </a:solidFill>
                <a:latin typeface="+mn-ea"/>
                <a:cs typeface="Telegraf"/>
                <a:sym typeface="Telegraf"/>
              </a:rPr>
              <a:t>시뮬레이션</a:t>
            </a:r>
          </a:p>
          <a:p>
            <a:pPr marL="0" lvl="0" indent="0" algn="r">
              <a:lnSpc>
                <a:spcPts val="3935"/>
              </a:lnSpc>
              <a:spcBef>
                <a:spcPct val="0"/>
              </a:spcBef>
            </a:pPr>
            <a:endParaRPr lang="en-US" sz="2800" dirty="0">
              <a:solidFill>
                <a:schemeClr val="tx1">
                  <a:lumMod val="50000"/>
                  <a:lumOff val="50000"/>
                </a:schemeClr>
              </a:solidFill>
              <a:latin typeface="+mn-ea"/>
              <a:cs typeface="Telegraf"/>
              <a:sym typeface="Telegraf"/>
            </a:endParaRPr>
          </a:p>
        </p:txBody>
      </p:sp>
    </p:spTree>
    <p:extLst>
      <p:ext uri="{BB962C8B-B14F-4D97-AF65-F5344CB8AC3E}">
        <p14:creationId xmlns:p14="http://schemas.microsoft.com/office/powerpoint/2010/main" val="13858226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A912F1-62E0-3706-2779-338F937D0CAE}"/>
            </a:ext>
          </a:extLst>
        </p:cNvPr>
        <p:cNvGrpSpPr/>
        <p:nvPr/>
      </p:nvGrpSpPr>
      <p:grpSpPr>
        <a:xfrm>
          <a:off x="0" y="0"/>
          <a:ext cx="0" cy="0"/>
          <a:chOff x="0" y="0"/>
          <a:chExt cx="0" cy="0"/>
        </a:xfrm>
      </p:grpSpPr>
      <p:sp>
        <p:nvSpPr>
          <p:cNvPr id="17" name="AutoShape 17">
            <a:extLst>
              <a:ext uri="{FF2B5EF4-FFF2-40B4-BE49-F238E27FC236}">
                <a16:creationId xmlns:a16="http://schemas.microsoft.com/office/drawing/2014/main" id="{EF9E975B-0C87-89DF-67F6-EE59DAF41517}"/>
              </a:ext>
            </a:extLst>
          </p:cNvPr>
          <p:cNvSpPr/>
          <p:nvPr/>
        </p:nvSpPr>
        <p:spPr>
          <a:xfrm>
            <a:off x="3294000" y="1074277"/>
            <a:ext cx="14076990" cy="0"/>
          </a:xfrm>
          <a:prstGeom prst="line">
            <a:avLst/>
          </a:prstGeom>
          <a:ln w="9525" cap="rnd">
            <a:solidFill>
              <a:srgbClr val="000000"/>
            </a:solidFill>
            <a:prstDash val="solid"/>
            <a:headEnd type="none" w="sm" len="sm"/>
            <a:tailEnd type="none" w="sm" len="sm"/>
          </a:ln>
        </p:spPr>
      </p:sp>
      <p:sp>
        <p:nvSpPr>
          <p:cNvPr id="26" name="TextBox 26">
            <a:extLst>
              <a:ext uri="{FF2B5EF4-FFF2-40B4-BE49-F238E27FC236}">
                <a16:creationId xmlns:a16="http://schemas.microsoft.com/office/drawing/2014/main" id="{87F8A34C-9703-129F-7378-3A3B6897B538}"/>
              </a:ext>
            </a:extLst>
          </p:cNvPr>
          <p:cNvSpPr txBox="1"/>
          <p:nvPr/>
        </p:nvSpPr>
        <p:spPr>
          <a:xfrm>
            <a:off x="1197103" y="795626"/>
            <a:ext cx="3736349" cy="500073"/>
          </a:xfrm>
          <a:prstGeom prst="rect">
            <a:avLst/>
          </a:prstGeom>
        </p:spPr>
        <p:txBody>
          <a:bodyPr lIns="0" tIns="0" rIns="0" bIns="0" rtlCol="0" anchor="t">
            <a:spAutoFit/>
          </a:bodyPr>
          <a:lstStyle/>
          <a:p>
            <a:pPr algn="l">
              <a:lnSpc>
                <a:spcPts val="4329"/>
              </a:lnSpc>
            </a:pPr>
            <a:r>
              <a:rPr lang="ko-KR" altLang="en-US" sz="3092" b="1" spc="-197" dirty="0">
                <a:solidFill>
                  <a:srgbClr val="000000"/>
                </a:solidFill>
                <a:latin typeface="+mn-ea"/>
                <a:cs typeface="Source Han Sans KR Bold"/>
                <a:sym typeface="Source Han Sans KR Bold"/>
              </a:rPr>
              <a:t>파인 튜닝</a:t>
            </a:r>
          </a:p>
        </p:txBody>
      </p:sp>
      <p:sp>
        <p:nvSpPr>
          <p:cNvPr id="39" name="TextBox 12">
            <a:extLst>
              <a:ext uri="{FF2B5EF4-FFF2-40B4-BE49-F238E27FC236}">
                <a16:creationId xmlns:a16="http://schemas.microsoft.com/office/drawing/2014/main" id="{0CA70C40-891C-F090-899D-0F3A14EBC84D}"/>
              </a:ext>
            </a:extLst>
          </p:cNvPr>
          <p:cNvSpPr txBox="1"/>
          <p:nvPr/>
        </p:nvSpPr>
        <p:spPr>
          <a:xfrm>
            <a:off x="11574000" y="547028"/>
            <a:ext cx="5796991" cy="956993"/>
          </a:xfrm>
          <a:prstGeom prst="rect">
            <a:avLst/>
          </a:prstGeom>
        </p:spPr>
        <p:txBody>
          <a:bodyPr wrap="square" lIns="0" tIns="0" rIns="0" bIns="0" rtlCol="0" anchor="t">
            <a:spAutoFit/>
          </a:bodyPr>
          <a:lstStyle/>
          <a:p>
            <a:pPr marL="0" lvl="0" indent="0" algn="r">
              <a:lnSpc>
                <a:spcPts val="3935"/>
              </a:lnSpc>
              <a:spcBef>
                <a:spcPct val="0"/>
              </a:spcBef>
            </a:pPr>
            <a:r>
              <a:rPr lang="en-US" sz="2800" dirty="0">
                <a:solidFill>
                  <a:schemeClr val="tx1">
                    <a:lumMod val="50000"/>
                    <a:lumOff val="50000"/>
                  </a:schemeClr>
                </a:solidFill>
                <a:latin typeface="+mn-ea"/>
                <a:cs typeface="Telegraf"/>
                <a:sym typeface="Telegraf"/>
              </a:rPr>
              <a:t>Part </a:t>
            </a:r>
            <a:r>
              <a:rPr lang="en-US" altLang="ko-KR" sz="2800" dirty="0">
                <a:solidFill>
                  <a:schemeClr val="tx1">
                    <a:lumMod val="50000"/>
                    <a:lumOff val="50000"/>
                  </a:schemeClr>
                </a:solidFill>
                <a:latin typeface="+mn-ea"/>
                <a:cs typeface="Telegraf"/>
                <a:sym typeface="Telegraf"/>
              </a:rPr>
              <a:t>3</a:t>
            </a:r>
            <a:r>
              <a:rPr lang="en-US" sz="2800" dirty="0">
                <a:solidFill>
                  <a:schemeClr val="tx1">
                    <a:lumMod val="50000"/>
                    <a:lumOff val="50000"/>
                  </a:schemeClr>
                </a:solidFill>
                <a:latin typeface="+mn-ea"/>
                <a:cs typeface="Telegraf"/>
                <a:sym typeface="Telegraf"/>
              </a:rPr>
              <a:t> </a:t>
            </a:r>
            <a:r>
              <a:rPr lang="en-US" altLang="ko-KR" sz="2800" dirty="0">
                <a:solidFill>
                  <a:schemeClr val="tx1">
                    <a:lumMod val="50000"/>
                    <a:lumOff val="50000"/>
                  </a:schemeClr>
                </a:solidFill>
                <a:latin typeface="+mn-ea"/>
                <a:cs typeface="Telegraf"/>
                <a:sym typeface="Telegraf"/>
              </a:rPr>
              <a:t>– RPLAs </a:t>
            </a:r>
            <a:r>
              <a:rPr lang="ko-KR" altLang="en-US" sz="2800" dirty="0">
                <a:solidFill>
                  <a:schemeClr val="tx1">
                    <a:lumMod val="50000"/>
                    <a:lumOff val="50000"/>
                  </a:schemeClr>
                </a:solidFill>
                <a:latin typeface="+mn-ea"/>
                <a:cs typeface="Telegraf"/>
                <a:sym typeface="Telegraf"/>
              </a:rPr>
              <a:t>시뮬레이션</a:t>
            </a:r>
          </a:p>
          <a:p>
            <a:pPr marL="0" lvl="0" indent="0" algn="r">
              <a:lnSpc>
                <a:spcPts val="3935"/>
              </a:lnSpc>
              <a:spcBef>
                <a:spcPct val="0"/>
              </a:spcBef>
            </a:pPr>
            <a:endParaRPr lang="en-US" sz="2800" dirty="0">
              <a:solidFill>
                <a:schemeClr val="tx1">
                  <a:lumMod val="50000"/>
                  <a:lumOff val="50000"/>
                </a:schemeClr>
              </a:solidFill>
              <a:latin typeface="+mn-ea"/>
              <a:cs typeface="Telegraf"/>
              <a:sym typeface="Telegraf"/>
            </a:endParaRPr>
          </a:p>
        </p:txBody>
      </p:sp>
    </p:spTree>
    <p:extLst>
      <p:ext uri="{BB962C8B-B14F-4D97-AF65-F5344CB8AC3E}">
        <p14:creationId xmlns:p14="http://schemas.microsoft.com/office/powerpoint/2010/main" val="17090188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95A245-4F7D-EBC4-B2F9-0AA2EBCB8C9D}"/>
            </a:ext>
          </a:extLst>
        </p:cNvPr>
        <p:cNvGrpSpPr/>
        <p:nvPr/>
      </p:nvGrpSpPr>
      <p:grpSpPr>
        <a:xfrm>
          <a:off x="0" y="0"/>
          <a:ext cx="0" cy="0"/>
          <a:chOff x="0" y="0"/>
          <a:chExt cx="0" cy="0"/>
        </a:xfrm>
      </p:grpSpPr>
      <p:sp>
        <p:nvSpPr>
          <p:cNvPr id="4" name="TextBox 4">
            <a:extLst>
              <a:ext uri="{FF2B5EF4-FFF2-40B4-BE49-F238E27FC236}">
                <a16:creationId xmlns:a16="http://schemas.microsoft.com/office/drawing/2014/main" id="{EA68121D-28D8-37A7-E001-D2F693DCC01B}"/>
              </a:ext>
            </a:extLst>
          </p:cNvPr>
          <p:cNvSpPr txBox="1"/>
          <p:nvPr/>
        </p:nvSpPr>
        <p:spPr>
          <a:xfrm>
            <a:off x="16716877" y="8776205"/>
            <a:ext cx="1242680" cy="425166"/>
          </a:xfrm>
          <a:prstGeom prst="rect">
            <a:avLst/>
          </a:prstGeom>
        </p:spPr>
        <p:txBody>
          <a:bodyPr lIns="0" tIns="0" rIns="0" bIns="0" rtlCol="0" anchor="t">
            <a:spAutoFit/>
          </a:bodyPr>
          <a:lstStyle/>
          <a:p>
            <a:pPr algn="just">
              <a:lnSpc>
                <a:spcPts val="3542"/>
              </a:lnSpc>
            </a:pPr>
            <a:r>
              <a:rPr lang="en-US" sz="2530" b="1" spc="-43">
                <a:solidFill>
                  <a:srgbClr val="FFFFFF"/>
                </a:solidFill>
                <a:latin typeface="+mn-ea"/>
                <a:cs typeface="Source Han Sans KR Bold"/>
                <a:sym typeface="Source Han Sans KR Bold"/>
              </a:rPr>
              <a:t>Logo</a:t>
            </a:r>
          </a:p>
        </p:txBody>
      </p:sp>
      <p:sp>
        <p:nvSpPr>
          <p:cNvPr id="5" name="TextBox 5">
            <a:extLst>
              <a:ext uri="{FF2B5EF4-FFF2-40B4-BE49-F238E27FC236}">
                <a16:creationId xmlns:a16="http://schemas.microsoft.com/office/drawing/2014/main" id="{F60506DB-8D6F-F70F-D33B-A8C3BD3487F3}"/>
              </a:ext>
            </a:extLst>
          </p:cNvPr>
          <p:cNvSpPr txBox="1"/>
          <p:nvPr/>
        </p:nvSpPr>
        <p:spPr>
          <a:xfrm>
            <a:off x="9181522" y="6742688"/>
            <a:ext cx="2598180" cy="325217"/>
          </a:xfrm>
          <a:prstGeom prst="rect">
            <a:avLst/>
          </a:prstGeom>
        </p:spPr>
        <p:txBody>
          <a:bodyPr lIns="0" tIns="0" rIns="0" bIns="0" rtlCol="0" anchor="t">
            <a:spAutoFit/>
          </a:bodyPr>
          <a:lstStyle/>
          <a:p>
            <a:pPr>
              <a:lnSpc>
                <a:spcPts val="2757"/>
              </a:lnSpc>
              <a:spcBef>
                <a:spcPct val="0"/>
              </a:spcBef>
            </a:pPr>
            <a:r>
              <a:rPr lang="ko-KR" altLang="en-US" sz="2000" b="1" spc="-80" dirty="0">
                <a:solidFill>
                  <a:srgbClr val="000000"/>
                </a:solidFill>
                <a:latin typeface="+mn-ea"/>
                <a:cs typeface="Source Han Sans KR Bold"/>
                <a:sym typeface="Source Han Sans KR Bold"/>
              </a:rPr>
              <a:t>플로우 차트</a:t>
            </a:r>
            <a:endParaRPr lang="en-US" altLang="ko-KR" sz="2000" b="1" spc="-80" dirty="0">
              <a:solidFill>
                <a:srgbClr val="000000"/>
              </a:solidFill>
              <a:latin typeface="+mn-ea"/>
              <a:cs typeface="Source Han Sans KR Bold"/>
              <a:sym typeface="Source Han Sans KR Bold"/>
            </a:endParaRPr>
          </a:p>
        </p:txBody>
      </p:sp>
      <p:sp>
        <p:nvSpPr>
          <p:cNvPr id="6" name="TextBox 6">
            <a:extLst>
              <a:ext uri="{FF2B5EF4-FFF2-40B4-BE49-F238E27FC236}">
                <a16:creationId xmlns:a16="http://schemas.microsoft.com/office/drawing/2014/main" id="{6BB217D3-AAD6-863B-BE79-A4F3AA69C402}"/>
              </a:ext>
            </a:extLst>
          </p:cNvPr>
          <p:cNvSpPr txBox="1"/>
          <p:nvPr/>
        </p:nvSpPr>
        <p:spPr>
          <a:xfrm>
            <a:off x="6759000" y="6742688"/>
            <a:ext cx="2598180" cy="325217"/>
          </a:xfrm>
          <a:prstGeom prst="rect">
            <a:avLst/>
          </a:prstGeom>
        </p:spPr>
        <p:txBody>
          <a:bodyPr lIns="0" tIns="0" rIns="0" bIns="0" rtlCol="0" anchor="t">
            <a:spAutoFit/>
          </a:bodyPr>
          <a:lstStyle/>
          <a:p>
            <a:pPr>
              <a:lnSpc>
                <a:spcPts val="2757"/>
              </a:lnSpc>
              <a:spcBef>
                <a:spcPct val="0"/>
              </a:spcBef>
            </a:pPr>
            <a:r>
              <a:rPr lang="ko-KR" altLang="en-US" sz="2000" b="1" spc="-80" dirty="0">
                <a:solidFill>
                  <a:srgbClr val="000000"/>
                </a:solidFill>
                <a:latin typeface="+mn-ea"/>
                <a:cs typeface="Source Han Sans KR Bold"/>
                <a:sym typeface="Source Han Sans KR Bold"/>
              </a:rPr>
              <a:t>화면 기획서</a:t>
            </a:r>
            <a:endParaRPr lang="en-US" altLang="ko-KR" sz="2000" b="1" spc="-80" dirty="0">
              <a:solidFill>
                <a:srgbClr val="000000"/>
              </a:solidFill>
              <a:latin typeface="+mn-ea"/>
              <a:cs typeface="Source Han Sans KR Bold"/>
              <a:sym typeface="Source Han Sans KR Bold"/>
            </a:endParaRPr>
          </a:p>
        </p:txBody>
      </p:sp>
      <p:sp>
        <p:nvSpPr>
          <p:cNvPr id="8" name="AutoShape 8">
            <a:extLst>
              <a:ext uri="{FF2B5EF4-FFF2-40B4-BE49-F238E27FC236}">
                <a16:creationId xmlns:a16="http://schemas.microsoft.com/office/drawing/2014/main" id="{143F5C19-A5D4-31ED-5BB1-C756F4518A2D}"/>
              </a:ext>
            </a:extLst>
          </p:cNvPr>
          <p:cNvSpPr/>
          <p:nvPr/>
        </p:nvSpPr>
        <p:spPr>
          <a:xfrm>
            <a:off x="8634635" y="6320010"/>
            <a:ext cx="0" cy="759414"/>
          </a:xfrm>
          <a:prstGeom prst="line">
            <a:avLst/>
          </a:prstGeom>
          <a:ln w="9525" cap="flat">
            <a:solidFill>
              <a:srgbClr val="DFDFDF"/>
            </a:solidFill>
            <a:prstDash val="solid"/>
            <a:headEnd type="none" w="sm" len="sm"/>
            <a:tailEnd type="none" w="sm" len="sm"/>
          </a:ln>
        </p:spPr>
      </p:sp>
      <p:sp>
        <p:nvSpPr>
          <p:cNvPr id="11" name="TextBox 11">
            <a:extLst>
              <a:ext uri="{FF2B5EF4-FFF2-40B4-BE49-F238E27FC236}">
                <a16:creationId xmlns:a16="http://schemas.microsoft.com/office/drawing/2014/main" id="{B66D5EA4-CF28-583C-7AB8-3B21FB3976FF}"/>
              </a:ext>
            </a:extLst>
          </p:cNvPr>
          <p:cNvSpPr txBox="1"/>
          <p:nvPr/>
        </p:nvSpPr>
        <p:spPr>
          <a:xfrm>
            <a:off x="1183714" y="6035503"/>
            <a:ext cx="4502923" cy="2487861"/>
          </a:xfrm>
          <a:prstGeom prst="rect">
            <a:avLst/>
          </a:prstGeom>
        </p:spPr>
        <p:txBody>
          <a:bodyPr wrap="square" lIns="0" tIns="0" rIns="0" bIns="0" rtlCol="0" anchor="t">
            <a:spAutoFit/>
          </a:bodyPr>
          <a:lstStyle/>
          <a:p>
            <a:pPr algn="l">
              <a:lnSpc>
                <a:spcPts val="9674"/>
              </a:lnSpc>
            </a:pPr>
            <a:r>
              <a:rPr lang="ko-KR" altLang="en-US" sz="8800" b="1" spc="-617" dirty="0">
                <a:solidFill>
                  <a:srgbClr val="000000"/>
                </a:solidFill>
                <a:latin typeface="+mn-ea"/>
                <a:cs typeface="Source Han Sans KR Bold"/>
                <a:sym typeface="Source Han Sans KR Bold"/>
              </a:rPr>
              <a:t>웹페이지</a:t>
            </a:r>
            <a:endParaRPr lang="en-US" altLang="ko-KR" sz="8800" b="1" spc="-617" dirty="0">
              <a:solidFill>
                <a:srgbClr val="000000"/>
              </a:solidFill>
              <a:latin typeface="+mn-ea"/>
              <a:cs typeface="Source Han Sans KR Bold"/>
              <a:sym typeface="Source Han Sans KR Bold"/>
            </a:endParaRPr>
          </a:p>
          <a:p>
            <a:pPr algn="l">
              <a:lnSpc>
                <a:spcPts val="9674"/>
              </a:lnSpc>
            </a:pPr>
            <a:r>
              <a:rPr lang="ko-KR" altLang="en-US" sz="8800" b="1" spc="-617" dirty="0">
                <a:solidFill>
                  <a:srgbClr val="000000"/>
                </a:solidFill>
                <a:latin typeface="+mn-ea"/>
                <a:cs typeface="Source Han Sans KR Bold"/>
                <a:sym typeface="Source Han Sans KR Bold"/>
              </a:rPr>
              <a:t>개발</a:t>
            </a:r>
            <a:endParaRPr lang="en-US" sz="8800" b="1" spc="-617" dirty="0">
              <a:solidFill>
                <a:srgbClr val="000000"/>
              </a:solidFill>
              <a:latin typeface="+mn-ea"/>
              <a:cs typeface="Source Han Sans KR Bold"/>
              <a:sym typeface="Source Han Sans KR Bold"/>
            </a:endParaRPr>
          </a:p>
        </p:txBody>
      </p:sp>
      <p:sp>
        <p:nvSpPr>
          <p:cNvPr id="12" name="TextBox 12">
            <a:extLst>
              <a:ext uri="{FF2B5EF4-FFF2-40B4-BE49-F238E27FC236}">
                <a16:creationId xmlns:a16="http://schemas.microsoft.com/office/drawing/2014/main" id="{2096DCB2-8357-63C2-1C12-9AB2056B03AB}"/>
              </a:ext>
            </a:extLst>
          </p:cNvPr>
          <p:cNvSpPr txBox="1"/>
          <p:nvPr/>
        </p:nvSpPr>
        <p:spPr>
          <a:xfrm>
            <a:off x="1299068" y="5101802"/>
            <a:ext cx="1267504" cy="456472"/>
          </a:xfrm>
          <a:prstGeom prst="rect">
            <a:avLst/>
          </a:prstGeom>
        </p:spPr>
        <p:txBody>
          <a:bodyPr lIns="0" tIns="0" rIns="0" bIns="0" rtlCol="0" anchor="t">
            <a:spAutoFit/>
          </a:bodyPr>
          <a:lstStyle/>
          <a:p>
            <a:pPr marL="0" lvl="0" indent="0" algn="l">
              <a:lnSpc>
                <a:spcPts val="3935"/>
              </a:lnSpc>
              <a:spcBef>
                <a:spcPct val="0"/>
              </a:spcBef>
            </a:pPr>
            <a:r>
              <a:rPr lang="en-US" sz="2811" dirty="0">
                <a:solidFill>
                  <a:srgbClr val="000000"/>
                </a:solidFill>
                <a:latin typeface="+mn-ea"/>
                <a:cs typeface="Telegraf"/>
                <a:sym typeface="Telegraf"/>
              </a:rPr>
              <a:t>Part </a:t>
            </a:r>
            <a:r>
              <a:rPr lang="en-US" altLang="ko-KR" sz="2811" dirty="0">
                <a:solidFill>
                  <a:srgbClr val="000000"/>
                </a:solidFill>
                <a:latin typeface="+mn-ea"/>
                <a:cs typeface="Telegraf"/>
                <a:sym typeface="Telegraf"/>
              </a:rPr>
              <a:t>4</a:t>
            </a:r>
            <a:endParaRPr lang="en-US" sz="2811" dirty="0">
              <a:solidFill>
                <a:srgbClr val="000000"/>
              </a:solidFill>
              <a:latin typeface="+mn-ea"/>
              <a:cs typeface="Telegraf"/>
              <a:sym typeface="Telegraf"/>
            </a:endParaRPr>
          </a:p>
        </p:txBody>
      </p:sp>
      <p:sp>
        <p:nvSpPr>
          <p:cNvPr id="13" name="TextBox 13">
            <a:extLst>
              <a:ext uri="{FF2B5EF4-FFF2-40B4-BE49-F238E27FC236}">
                <a16:creationId xmlns:a16="http://schemas.microsoft.com/office/drawing/2014/main" id="{6219BCA4-091B-AD04-0D58-133E97481908}"/>
              </a:ext>
            </a:extLst>
          </p:cNvPr>
          <p:cNvSpPr txBox="1"/>
          <p:nvPr/>
        </p:nvSpPr>
        <p:spPr>
          <a:xfrm>
            <a:off x="9181522" y="6253335"/>
            <a:ext cx="874928" cy="350160"/>
          </a:xfrm>
          <a:prstGeom prst="rect">
            <a:avLst/>
          </a:prstGeom>
        </p:spPr>
        <p:txBody>
          <a:bodyPr lIns="0" tIns="0" rIns="0" bIns="0" rtlCol="0" anchor="t">
            <a:spAutoFit/>
          </a:bodyPr>
          <a:lstStyle/>
          <a:p>
            <a:pPr marL="0" lvl="0" indent="0" algn="l">
              <a:lnSpc>
                <a:spcPts val="2956"/>
              </a:lnSpc>
              <a:spcBef>
                <a:spcPct val="0"/>
              </a:spcBef>
            </a:pPr>
            <a:r>
              <a:rPr lang="en-US" altLang="ko-KR" sz="2111" dirty="0">
                <a:solidFill>
                  <a:srgbClr val="000000"/>
                </a:solidFill>
                <a:latin typeface="+mn-ea"/>
                <a:cs typeface="Telegraf"/>
                <a:sym typeface="Telegraf"/>
              </a:rPr>
              <a:t>4</a:t>
            </a:r>
            <a:r>
              <a:rPr lang="en-US" sz="2111" dirty="0">
                <a:solidFill>
                  <a:srgbClr val="000000"/>
                </a:solidFill>
                <a:latin typeface="+mn-ea"/>
                <a:cs typeface="Telegraf"/>
                <a:sym typeface="Telegraf"/>
              </a:rPr>
              <a:t>-2</a:t>
            </a:r>
          </a:p>
        </p:txBody>
      </p:sp>
      <p:sp>
        <p:nvSpPr>
          <p:cNvPr id="14" name="TextBox 14">
            <a:extLst>
              <a:ext uri="{FF2B5EF4-FFF2-40B4-BE49-F238E27FC236}">
                <a16:creationId xmlns:a16="http://schemas.microsoft.com/office/drawing/2014/main" id="{54FE6113-D799-65D0-36A8-0EDD454A6A09}"/>
              </a:ext>
            </a:extLst>
          </p:cNvPr>
          <p:cNvSpPr txBox="1"/>
          <p:nvPr/>
        </p:nvSpPr>
        <p:spPr>
          <a:xfrm>
            <a:off x="6759000" y="6253335"/>
            <a:ext cx="874928" cy="350160"/>
          </a:xfrm>
          <a:prstGeom prst="rect">
            <a:avLst/>
          </a:prstGeom>
        </p:spPr>
        <p:txBody>
          <a:bodyPr lIns="0" tIns="0" rIns="0" bIns="0" rtlCol="0" anchor="t">
            <a:spAutoFit/>
          </a:bodyPr>
          <a:lstStyle/>
          <a:p>
            <a:pPr marL="0" lvl="0" indent="0" algn="l">
              <a:lnSpc>
                <a:spcPts val="2956"/>
              </a:lnSpc>
              <a:spcBef>
                <a:spcPct val="0"/>
              </a:spcBef>
            </a:pPr>
            <a:r>
              <a:rPr lang="en-US" altLang="ko-KR" sz="2111" dirty="0">
                <a:solidFill>
                  <a:srgbClr val="000000"/>
                </a:solidFill>
                <a:latin typeface="+mn-ea"/>
                <a:cs typeface="Telegraf"/>
                <a:sym typeface="Telegraf"/>
              </a:rPr>
              <a:t>4</a:t>
            </a:r>
            <a:r>
              <a:rPr lang="en-US" sz="2111" dirty="0">
                <a:solidFill>
                  <a:srgbClr val="000000"/>
                </a:solidFill>
                <a:latin typeface="+mn-ea"/>
                <a:cs typeface="Telegraf"/>
                <a:sym typeface="Telegraf"/>
              </a:rPr>
              <a:t>-1</a:t>
            </a:r>
          </a:p>
        </p:txBody>
      </p:sp>
      <p:sp>
        <p:nvSpPr>
          <p:cNvPr id="28" name="직사각형 27">
            <a:extLst>
              <a:ext uri="{FF2B5EF4-FFF2-40B4-BE49-F238E27FC236}">
                <a16:creationId xmlns:a16="http://schemas.microsoft.com/office/drawing/2014/main" id="{B6583DB7-037B-2561-2C46-9E6DAF10AA04}"/>
              </a:ext>
            </a:extLst>
          </p:cNvPr>
          <p:cNvSpPr/>
          <p:nvPr/>
        </p:nvSpPr>
        <p:spPr>
          <a:xfrm>
            <a:off x="14454000" y="-11033"/>
            <a:ext cx="3834000" cy="4368922"/>
          </a:xfrm>
          <a:prstGeom prst="rect">
            <a:avLst/>
          </a:prstGeom>
          <a:solidFill>
            <a:srgbClr val="13193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30" name="그룹 29">
            <a:extLst>
              <a:ext uri="{FF2B5EF4-FFF2-40B4-BE49-F238E27FC236}">
                <a16:creationId xmlns:a16="http://schemas.microsoft.com/office/drawing/2014/main" id="{97DF5566-66B1-79C8-F320-6AB918A18C96}"/>
              </a:ext>
            </a:extLst>
          </p:cNvPr>
          <p:cNvGrpSpPr/>
          <p:nvPr/>
        </p:nvGrpSpPr>
        <p:grpSpPr>
          <a:xfrm>
            <a:off x="0" y="-11033"/>
            <a:ext cx="14544000" cy="4368922"/>
            <a:chOff x="0" y="-11033"/>
            <a:chExt cx="14544000" cy="4368922"/>
          </a:xfrm>
        </p:grpSpPr>
        <p:pic>
          <p:nvPicPr>
            <p:cNvPr id="3074" name="Picture 2">
              <a:extLst>
                <a:ext uri="{FF2B5EF4-FFF2-40B4-BE49-F238E27FC236}">
                  <a16:creationId xmlns:a16="http://schemas.microsoft.com/office/drawing/2014/main" id="{B9CE96C5-D778-4823-1D37-213A216B041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3992" b="15424"/>
            <a:stretch>
              <a:fillRect/>
            </a:stretch>
          </p:blipFill>
          <p:spPr bwMode="auto">
            <a:xfrm>
              <a:off x="3744000" y="-4281"/>
              <a:ext cx="10800000" cy="4362170"/>
            </a:xfrm>
            <a:prstGeom prst="rect">
              <a:avLst/>
            </a:prstGeom>
            <a:noFill/>
            <a:extLst>
              <a:ext uri="{909E8E84-426E-40DD-AFC4-6F175D3DCCD1}">
                <a14:hiddenFill xmlns:a14="http://schemas.microsoft.com/office/drawing/2010/main">
                  <a:solidFill>
                    <a:srgbClr val="FFFFFF"/>
                  </a:solidFill>
                </a14:hiddenFill>
              </a:ext>
            </a:extLst>
          </p:spPr>
        </p:pic>
        <p:sp>
          <p:nvSpPr>
            <p:cNvPr id="29" name="직사각형 28">
              <a:extLst>
                <a:ext uri="{FF2B5EF4-FFF2-40B4-BE49-F238E27FC236}">
                  <a16:creationId xmlns:a16="http://schemas.microsoft.com/office/drawing/2014/main" id="{8F0A4C4A-C2EB-96E6-F334-389CF7234695}"/>
                </a:ext>
              </a:extLst>
            </p:cNvPr>
            <p:cNvSpPr/>
            <p:nvPr/>
          </p:nvSpPr>
          <p:spPr>
            <a:xfrm>
              <a:off x="0" y="-11033"/>
              <a:ext cx="3834000" cy="4368922"/>
            </a:xfrm>
            <a:prstGeom prst="rect">
              <a:avLst/>
            </a:prstGeom>
            <a:gradFill flip="none" rotWithShape="1">
              <a:gsLst>
                <a:gs pos="56084">
                  <a:srgbClr val="1A3F6B"/>
                </a:gs>
                <a:gs pos="31746">
                  <a:srgbClr val="194470"/>
                </a:gs>
                <a:gs pos="0">
                  <a:srgbClr val="325880"/>
                </a:gs>
                <a:gs pos="74000">
                  <a:srgbClr val="153B60"/>
                </a:gs>
                <a:gs pos="83000">
                  <a:srgbClr val="193356"/>
                </a:gs>
                <a:gs pos="100000">
                  <a:srgbClr val="132A49"/>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4458081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CA433C-C452-3DE5-9BF0-318CFFA9B534}"/>
            </a:ext>
          </a:extLst>
        </p:cNvPr>
        <p:cNvGrpSpPr/>
        <p:nvPr/>
      </p:nvGrpSpPr>
      <p:grpSpPr>
        <a:xfrm>
          <a:off x="0" y="0"/>
          <a:ext cx="0" cy="0"/>
          <a:chOff x="0" y="0"/>
          <a:chExt cx="0" cy="0"/>
        </a:xfrm>
      </p:grpSpPr>
      <p:sp>
        <p:nvSpPr>
          <p:cNvPr id="17" name="AutoShape 17">
            <a:extLst>
              <a:ext uri="{FF2B5EF4-FFF2-40B4-BE49-F238E27FC236}">
                <a16:creationId xmlns:a16="http://schemas.microsoft.com/office/drawing/2014/main" id="{6AB09CE0-BA36-DE1D-20D4-3121751CD238}"/>
              </a:ext>
            </a:extLst>
          </p:cNvPr>
          <p:cNvSpPr/>
          <p:nvPr/>
        </p:nvSpPr>
        <p:spPr>
          <a:xfrm>
            <a:off x="3294000" y="1074277"/>
            <a:ext cx="14076990" cy="0"/>
          </a:xfrm>
          <a:prstGeom prst="line">
            <a:avLst/>
          </a:prstGeom>
          <a:ln w="9525" cap="rnd">
            <a:solidFill>
              <a:srgbClr val="000000"/>
            </a:solidFill>
            <a:prstDash val="solid"/>
            <a:headEnd type="none" w="sm" len="sm"/>
            <a:tailEnd type="none" w="sm" len="sm"/>
          </a:ln>
        </p:spPr>
      </p:sp>
      <p:sp>
        <p:nvSpPr>
          <p:cNvPr id="26" name="TextBox 26">
            <a:extLst>
              <a:ext uri="{FF2B5EF4-FFF2-40B4-BE49-F238E27FC236}">
                <a16:creationId xmlns:a16="http://schemas.microsoft.com/office/drawing/2014/main" id="{06B50101-FCA5-22E2-C4E8-92B05894BADB}"/>
              </a:ext>
            </a:extLst>
          </p:cNvPr>
          <p:cNvSpPr txBox="1"/>
          <p:nvPr/>
        </p:nvSpPr>
        <p:spPr>
          <a:xfrm>
            <a:off x="1197103" y="795626"/>
            <a:ext cx="3736349" cy="500073"/>
          </a:xfrm>
          <a:prstGeom prst="rect">
            <a:avLst/>
          </a:prstGeom>
        </p:spPr>
        <p:txBody>
          <a:bodyPr lIns="0" tIns="0" rIns="0" bIns="0" rtlCol="0" anchor="t">
            <a:spAutoFit/>
          </a:bodyPr>
          <a:lstStyle/>
          <a:p>
            <a:pPr algn="l">
              <a:lnSpc>
                <a:spcPts val="4329"/>
              </a:lnSpc>
            </a:pPr>
            <a:r>
              <a:rPr lang="ko-KR" altLang="en-US" sz="3092" b="1" spc="-197" dirty="0">
                <a:solidFill>
                  <a:srgbClr val="000000"/>
                </a:solidFill>
                <a:latin typeface="+mn-ea"/>
                <a:cs typeface="Source Han Sans KR Bold"/>
                <a:sym typeface="Source Han Sans KR Bold"/>
              </a:rPr>
              <a:t>화면 기획서</a:t>
            </a:r>
          </a:p>
        </p:txBody>
      </p:sp>
      <p:sp>
        <p:nvSpPr>
          <p:cNvPr id="39" name="TextBox 12">
            <a:extLst>
              <a:ext uri="{FF2B5EF4-FFF2-40B4-BE49-F238E27FC236}">
                <a16:creationId xmlns:a16="http://schemas.microsoft.com/office/drawing/2014/main" id="{B26F00AE-38EC-DE90-B439-0088BAD833D8}"/>
              </a:ext>
            </a:extLst>
          </p:cNvPr>
          <p:cNvSpPr txBox="1"/>
          <p:nvPr/>
        </p:nvSpPr>
        <p:spPr>
          <a:xfrm>
            <a:off x="11574000" y="547028"/>
            <a:ext cx="5796991" cy="956993"/>
          </a:xfrm>
          <a:prstGeom prst="rect">
            <a:avLst/>
          </a:prstGeom>
        </p:spPr>
        <p:txBody>
          <a:bodyPr wrap="square" lIns="0" tIns="0" rIns="0" bIns="0" rtlCol="0" anchor="t">
            <a:spAutoFit/>
          </a:bodyPr>
          <a:lstStyle/>
          <a:p>
            <a:pPr marL="0" lvl="0" indent="0" algn="r">
              <a:lnSpc>
                <a:spcPts val="3935"/>
              </a:lnSpc>
              <a:spcBef>
                <a:spcPct val="0"/>
              </a:spcBef>
            </a:pPr>
            <a:r>
              <a:rPr lang="en-US" sz="2800" dirty="0">
                <a:solidFill>
                  <a:schemeClr val="tx1">
                    <a:lumMod val="50000"/>
                    <a:lumOff val="50000"/>
                  </a:schemeClr>
                </a:solidFill>
                <a:latin typeface="+mn-ea"/>
                <a:cs typeface="Telegraf"/>
                <a:sym typeface="Telegraf"/>
              </a:rPr>
              <a:t>Part </a:t>
            </a:r>
            <a:r>
              <a:rPr lang="en-US" altLang="ko-KR" sz="2800" dirty="0">
                <a:solidFill>
                  <a:schemeClr val="tx1">
                    <a:lumMod val="50000"/>
                    <a:lumOff val="50000"/>
                  </a:schemeClr>
                </a:solidFill>
                <a:latin typeface="+mn-ea"/>
                <a:cs typeface="Telegraf"/>
                <a:sym typeface="Telegraf"/>
              </a:rPr>
              <a:t>4</a:t>
            </a:r>
            <a:r>
              <a:rPr lang="en-US" sz="2800" dirty="0">
                <a:solidFill>
                  <a:schemeClr val="tx1">
                    <a:lumMod val="50000"/>
                    <a:lumOff val="50000"/>
                  </a:schemeClr>
                </a:solidFill>
                <a:latin typeface="+mn-ea"/>
                <a:cs typeface="Telegraf"/>
                <a:sym typeface="Telegraf"/>
              </a:rPr>
              <a:t> </a:t>
            </a:r>
            <a:r>
              <a:rPr lang="en-US" altLang="ko-KR" sz="2800" dirty="0">
                <a:solidFill>
                  <a:schemeClr val="tx1">
                    <a:lumMod val="50000"/>
                    <a:lumOff val="50000"/>
                  </a:schemeClr>
                </a:solidFill>
                <a:latin typeface="+mn-ea"/>
                <a:cs typeface="Telegraf"/>
                <a:sym typeface="Telegraf"/>
              </a:rPr>
              <a:t>– </a:t>
            </a:r>
            <a:r>
              <a:rPr lang="ko-KR" altLang="en-US" sz="2800" dirty="0">
                <a:solidFill>
                  <a:schemeClr val="tx1">
                    <a:lumMod val="50000"/>
                    <a:lumOff val="50000"/>
                  </a:schemeClr>
                </a:solidFill>
                <a:latin typeface="+mn-ea"/>
                <a:cs typeface="Telegraf"/>
                <a:sym typeface="Telegraf"/>
              </a:rPr>
              <a:t>웹페이지 개발</a:t>
            </a:r>
          </a:p>
          <a:p>
            <a:pPr marL="0" lvl="0" indent="0" algn="r">
              <a:lnSpc>
                <a:spcPts val="3935"/>
              </a:lnSpc>
              <a:spcBef>
                <a:spcPct val="0"/>
              </a:spcBef>
            </a:pPr>
            <a:endParaRPr lang="en-US" sz="2800" dirty="0">
              <a:solidFill>
                <a:schemeClr val="tx1">
                  <a:lumMod val="50000"/>
                  <a:lumOff val="50000"/>
                </a:schemeClr>
              </a:solidFill>
              <a:latin typeface="+mn-ea"/>
              <a:cs typeface="Telegraf"/>
              <a:sym typeface="Telegraf"/>
            </a:endParaRPr>
          </a:p>
        </p:txBody>
      </p:sp>
      <p:pic>
        <p:nvPicPr>
          <p:cNvPr id="10" name="그림 9">
            <a:extLst>
              <a:ext uri="{FF2B5EF4-FFF2-40B4-BE49-F238E27FC236}">
                <a16:creationId xmlns:a16="http://schemas.microsoft.com/office/drawing/2014/main" id="{0BDBFA29-D92E-CBE6-AA59-A31B0E7E8E41}"/>
              </a:ext>
            </a:extLst>
          </p:cNvPr>
          <p:cNvPicPr>
            <a:picLocks noChangeAspect="1"/>
          </p:cNvPicPr>
          <p:nvPr/>
        </p:nvPicPr>
        <p:blipFill>
          <a:blip r:embed="rId2"/>
          <a:stretch>
            <a:fillRect/>
          </a:stretch>
        </p:blipFill>
        <p:spPr>
          <a:xfrm>
            <a:off x="1197102" y="1623282"/>
            <a:ext cx="9906373" cy="8531699"/>
          </a:xfrm>
          <a:prstGeom prst="rect">
            <a:avLst/>
          </a:prstGeom>
        </p:spPr>
      </p:pic>
      <p:graphicFrame>
        <p:nvGraphicFramePr>
          <p:cNvPr id="11" name="표 10">
            <a:extLst>
              <a:ext uri="{FF2B5EF4-FFF2-40B4-BE49-F238E27FC236}">
                <a16:creationId xmlns:a16="http://schemas.microsoft.com/office/drawing/2014/main" id="{5E0A324E-258A-DC5C-CDAB-23B22F629326}"/>
              </a:ext>
            </a:extLst>
          </p:cNvPr>
          <p:cNvGraphicFramePr>
            <a:graphicFrameLocks noGrp="1"/>
          </p:cNvGraphicFramePr>
          <p:nvPr>
            <p:extLst>
              <p:ext uri="{D42A27DB-BD31-4B8C-83A1-F6EECF244321}">
                <p14:modId xmlns:p14="http://schemas.microsoft.com/office/powerpoint/2010/main" val="190763443"/>
              </p:ext>
            </p:extLst>
          </p:nvPr>
        </p:nvGraphicFramePr>
        <p:xfrm>
          <a:off x="11934000" y="1601525"/>
          <a:ext cx="5940000" cy="7377775"/>
        </p:xfrm>
        <a:graphic>
          <a:graphicData uri="http://schemas.openxmlformats.org/drawingml/2006/table">
            <a:tbl>
              <a:tblPr firstRow="1" bandRow="1">
                <a:tableStyleId>{5C22544A-7EE6-4342-B048-85BDC9FD1C3A}</a:tableStyleId>
              </a:tblPr>
              <a:tblGrid>
                <a:gridCol w="619532">
                  <a:extLst>
                    <a:ext uri="{9D8B030D-6E8A-4147-A177-3AD203B41FA5}">
                      <a16:colId xmlns:a16="http://schemas.microsoft.com/office/drawing/2014/main" val="2027186928"/>
                    </a:ext>
                  </a:extLst>
                </a:gridCol>
                <a:gridCol w="1575754">
                  <a:extLst>
                    <a:ext uri="{9D8B030D-6E8A-4147-A177-3AD203B41FA5}">
                      <a16:colId xmlns:a16="http://schemas.microsoft.com/office/drawing/2014/main" val="872229010"/>
                    </a:ext>
                  </a:extLst>
                </a:gridCol>
                <a:gridCol w="3744714">
                  <a:extLst>
                    <a:ext uri="{9D8B030D-6E8A-4147-A177-3AD203B41FA5}">
                      <a16:colId xmlns:a16="http://schemas.microsoft.com/office/drawing/2014/main" val="1914048250"/>
                    </a:ext>
                  </a:extLst>
                </a:gridCol>
              </a:tblGrid>
              <a:tr h="528394">
                <a:tc>
                  <a:txBody>
                    <a:bodyPr/>
                    <a:lstStyle/>
                    <a:p>
                      <a:pPr algn="ctr" latinLnBrk="1"/>
                      <a:r>
                        <a:rPr lang="en-US" altLang="ko-KR" dirty="0"/>
                        <a:t>No</a:t>
                      </a:r>
                      <a:endParaRPr lang="ko-KR"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atinLnBrk="1"/>
                      <a:r>
                        <a:rPr lang="en-US" altLang="ko-KR"/>
                        <a:t>Title</a:t>
                      </a:r>
                      <a:endParaRPr lang="ko-KR"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atinLnBrk="1"/>
                      <a:r>
                        <a:rPr lang="en-US" altLang="ko-KR" dirty="0"/>
                        <a:t>Description</a:t>
                      </a:r>
                      <a:endParaRPr lang="ko-KR"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97240465"/>
                  </a:ext>
                </a:extLst>
              </a:tr>
              <a:tr h="448581">
                <a:tc>
                  <a:txBody>
                    <a:bodyPr/>
                    <a:lstStyle/>
                    <a:p>
                      <a:pPr algn="ctr" latinLnBrk="1"/>
                      <a:r>
                        <a:rPr lang="en-US" altLang="ko-KR" dirty="0"/>
                        <a:t>1</a:t>
                      </a:r>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atinLnBrk="1"/>
                      <a:r>
                        <a:rPr lang="ko-KR" altLang="en-US" dirty="0"/>
                        <a:t>로고 </a:t>
                      </a:r>
                      <a:r>
                        <a:rPr lang="en-US" altLang="ko-KR" dirty="0"/>
                        <a:t>(home)</a:t>
                      </a:r>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atinLnBrk="1"/>
                      <a:r>
                        <a:rPr lang="ko-KR" altLang="en-US" dirty="0" err="1"/>
                        <a:t>클릭시</a:t>
                      </a:r>
                      <a:r>
                        <a:rPr lang="ko-KR" altLang="en-US" dirty="0"/>
                        <a:t> </a:t>
                      </a:r>
                      <a:r>
                        <a:rPr lang="en-US" altLang="ko-KR" dirty="0"/>
                        <a:t>home </a:t>
                      </a:r>
                      <a:r>
                        <a:rPr lang="ko-KR" altLang="en-US" dirty="0"/>
                        <a:t>이동</a:t>
                      </a:r>
                      <a:endParaRPr lang="en-US" altLang="ko-K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69317620"/>
                  </a:ext>
                </a:extLst>
              </a:tr>
              <a:tr h="528394">
                <a:tc>
                  <a:txBody>
                    <a:bodyPr/>
                    <a:lstStyle/>
                    <a:p>
                      <a:pPr algn="ctr" latinLnBrk="1"/>
                      <a:r>
                        <a:rPr lang="en-US" altLang="ko-KR"/>
                        <a:t>2</a:t>
                      </a:r>
                      <a:endParaRPr lang="ko-KR"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atinLnBrk="1"/>
                      <a:r>
                        <a:rPr lang="en-US" altLang="ko-KR" dirty="0"/>
                        <a:t>My</a:t>
                      </a:r>
                      <a:r>
                        <a:rPr lang="ko-KR" altLang="en-US" dirty="0"/>
                        <a:t> </a:t>
                      </a:r>
                      <a:r>
                        <a:rPr lang="en-US" altLang="ko-KR" dirty="0"/>
                        <a:t>Chatbots</a:t>
                      </a:r>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atinLnBrk="1"/>
                      <a:r>
                        <a:rPr lang="en-US" altLang="ko-KR" dirty="0"/>
                        <a:t>[</a:t>
                      </a:r>
                      <a:r>
                        <a:rPr lang="ko-KR" altLang="en-US" dirty="0" err="1"/>
                        <a:t>새채팅</a:t>
                      </a:r>
                      <a:r>
                        <a:rPr lang="en-US" altLang="ko-KR" dirty="0"/>
                        <a:t>]</a:t>
                      </a:r>
                    </a:p>
                    <a:p>
                      <a:pPr marL="285750" indent="-285750" latinLnBrk="1">
                        <a:buFontTx/>
                        <a:buChar char="-"/>
                      </a:pPr>
                      <a:r>
                        <a:rPr lang="ko-KR" altLang="en-US" dirty="0"/>
                        <a:t>시작페이지</a:t>
                      </a:r>
                      <a:endParaRPr lang="en-US" altLang="ko-KR" dirty="0"/>
                    </a:p>
                    <a:p>
                      <a:pPr marL="285750" indent="-285750" latinLnBrk="1">
                        <a:buFontTx/>
                        <a:buChar char="-"/>
                      </a:pPr>
                      <a:r>
                        <a:rPr lang="ko-KR" altLang="en-US" dirty="0"/>
                        <a:t>페르소나 선택 </a:t>
                      </a:r>
                      <a:r>
                        <a:rPr lang="en-US" altLang="ko-KR" dirty="0"/>
                        <a:t>-&gt; </a:t>
                      </a:r>
                      <a:r>
                        <a:rPr lang="ko-KR" altLang="en-US" dirty="0"/>
                        <a:t>채팅시작</a:t>
                      </a:r>
                      <a:endParaRPr lang="en-US" altLang="ko-KR" dirty="0"/>
                    </a:p>
                    <a:p>
                      <a:pPr marL="0" indent="0" latinLnBrk="1">
                        <a:buFontTx/>
                        <a:buNone/>
                      </a:pPr>
                      <a:r>
                        <a:rPr lang="en-US" altLang="ko-KR" dirty="0"/>
                        <a:t>[</a:t>
                      </a:r>
                      <a:r>
                        <a:rPr lang="ko-KR" altLang="en-US" dirty="0"/>
                        <a:t>채팅검색</a:t>
                      </a:r>
                      <a:r>
                        <a:rPr lang="en-US" altLang="ko-KR" dirty="0"/>
                        <a:t>]</a:t>
                      </a:r>
                    </a:p>
                    <a:p>
                      <a:pPr marL="0" indent="0" latinLnBrk="1">
                        <a:buFontTx/>
                        <a:buNone/>
                      </a:pPr>
                      <a:r>
                        <a:rPr lang="en-US" altLang="ko-KR" dirty="0"/>
                        <a:t>- </a:t>
                      </a:r>
                      <a:r>
                        <a:rPr lang="ko-KR" altLang="en-US" dirty="0"/>
                        <a:t>최근 채팅 검색 페이지 로드</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421185158"/>
                  </a:ext>
                </a:extLst>
              </a:tr>
              <a:tr h="528394">
                <a:tc>
                  <a:txBody>
                    <a:bodyPr/>
                    <a:lstStyle/>
                    <a:p>
                      <a:pPr algn="ctr" latinLnBrk="1"/>
                      <a:r>
                        <a:rPr lang="en-US" altLang="ko-KR" dirty="0"/>
                        <a:t>3</a:t>
                      </a:r>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atinLnBrk="1"/>
                      <a:r>
                        <a:rPr lang="en-US" altLang="ko-KR" dirty="0"/>
                        <a:t>Recent Chats</a:t>
                      </a:r>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285750" indent="-285750" latinLnBrk="1">
                        <a:buFontTx/>
                        <a:buChar char="-"/>
                      </a:pPr>
                      <a:r>
                        <a:rPr lang="ko-KR" altLang="en-US" dirty="0"/>
                        <a:t>최근 채팅 목록</a:t>
                      </a:r>
                      <a:endParaRPr lang="en-US" altLang="ko-KR" dirty="0"/>
                    </a:p>
                    <a:p>
                      <a:pPr marL="285750" indent="-285750" latinLnBrk="1">
                        <a:buFontTx/>
                        <a:buChar char="-"/>
                      </a:pPr>
                      <a:r>
                        <a:rPr lang="ko-KR" altLang="en-US" dirty="0" err="1"/>
                        <a:t>클릭시</a:t>
                      </a:r>
                      <a:r>
                        <a:rPr lang="ko-KR" altLang="en-US" dirty="0"/>
                        <a:t> 해당 채팅 목록으로 이동</a:t>
                      </a:r>
                      <a:endParaRPr lang="en-US" altLang="ko-KR" dirty="0"/>
                    </a:p>
                    <a:p>
                      <a:pPr marL="285750" indent="-285750" latinLnBrk="1">
                        <a:buFontTx/>
                        <a:buChar char="-"/>
                      </a:pPr>
                      <a:r>
                        <a:rPr lang="ko-KR" altLang="en-US" dirty="0"/>
                        <a:t>설정된 마이크로 세그먼트를 </a:t>
                      </a:r>
                      <a:br>
                        <a:rPr lang="en-US" altLang="ko-KR" dirty="0"/>
                      </a:br>
                      <a:r>
                        <a:rPr lang="ko-KR" altLang="en-US" dirty="0"/>
                        <a:t>태그로 상단에 표출</a:t>
                      </a:r>
                    </a:p>
                    <a:p>
                      <a:pPr marL="285750" indent="-285750" latinLnBrk="1">
                        <a:buFontTx/>
                        <a:buChar char="-"/>
                      </a:pPr>
                      <a:r>
                        <a:rPr lang="ko-KR" altLang="en-US" dirty="0"/>
                        <a:t>색상은 </a:t>
                      </a:r>
                      <a:r>
                        <a:rPr lang="en-US" altLang="ko-KR" dirty="0"/>
                        <a:t>RFM </a:t>
                      </a:r>
                      <a:r>
                        <a:rPr lang="ko-KR" altLang="en-US" dirty="0"/>
                        <a:t>분류를 따라가도록 설정</a:t>
                      </a:r>
                    </a:p>
                    <a:p>
                      <a:pPr marL="285750" indent="-285750" latinLnBrk="1">
                        <a:buFontTx/>
                        <a:buChar char="-"/>
                      </a:pPr>
                      <a:r>
                        <a:rPr lang="ko-KR" altLang="en-US" dirty="0"/>
                        <a:t>타이틀은 페르소나 번호 </a:t>
                      </a:r>
                      <a:r>
                        <a:rPr lang="en-US" altLang="ko-KR" dirty="0"/>
                        <a:t>+ </a:t>
                      </a:r>
                      <a:r>
                        <a:rPr lang="ko-KR" altLang="en-US" dirty="0"/>
                        <a:t>이름</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03525348"/>
                  </a:ext>
                </a:extLst>
              </a:tr>
              <a:tr h="264197">
                <a:tc>
                  <a:txBody>
                    <a:bodyPr/>
                    <a:lstStyle/>
                    <a:p>
                      <a:pPr algn="ctr" latinLnBrk="1"/>
                      <a:r>
                        <a:rPr lang="en-US" altLang="ko-KR" dirty="0"/>
                        <a:t>4</a:t>
                      </a:r>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atinLnBrk="1"/>
                      <a:r>
                        <a:rPr lang="en-US" altLang="ko-KR" dirty="0"/>
                        <a:t>Model dropdown</a:t>
                      </a:r>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285750" indent="-285750" latinLnBrk="1">
                        <a:buFontTx/>
                        <a:buChar char="-"/>
                      </a:pPr>
                      <a:r>
                        <a:rPr lang="ko-KR" altLang="en-US" sz="1800" b="0" i="0" kern="1200" dirty="0">
                          <a:solidFill>
                            <a:schemeClr val="dk1"/>
                          </a:solidFill>
                          <a:effectLst/>
                          <a:latin typeface="+mn-lt"/>
                          <a:ea typeface="+mn-ea"/>
                          <a:cs typeface="+mn-cs"/>
                        </a:rPr>
                        <a:t>사용가능한 모델을 선택</a:t>
                      </a:r>
                      <a:endParaRPr lang="en-US" altLang="ko-KR" sz="1800" b="0" i="0" kern="1200" dirty="0">
                        <a:solidFill>
                          <a:schemeClr val="dk1"/>
                        </a:solidFill>
                        <a:effectLst/>
                        <a:latin typeface="+mn-lt"/>
                        <a:ea typeface="+mn-ea"/>
                        <a:cs typeface="+mn-cs"/>
                      </a:endParaRPr>
                    </a:p>
                    <a:p>
                      <a:pPr marL="285750" indent="-285750" latinLnBrk="1">
                        <a:buFontTx/>
                        <a:buChar char="-"/>
                      </a:pPr>
                      <a:r>
                        <a:rPr lang="en-US" altLang="ko-KR" sz="1800" b="0" i="0" kern="1200" dirty="0">
                          <a:solidFill>
                            <a:schemeClr val="dk1"/>
                          </a:solidFill>
                          <a:effectLst/>
                          <a:latin typeface="+mn-lt"/>
                          <a:ea typeface="+mn-ea"/>
                          <a:cs typeface="+mn-cs"/>
                        </a:rPr>
                        <a:t>Default :GPT 3.5-Turbo</a:t>
                      </a:r>
                    </a:p>
                    <a:p>
                      <a:pPr marL="285750" indent="-285750" latinLnBrk="1">
                        <a:buFontTx/>
                        <a:buChar char="-"/>
                      </a:pPr>
                      <a:r>
                        <a:rPr lang="ko-KR" altLang="en-US" dirty="0" err="1"/>
                        <a:t>그외</a:t>
                      </a:r>
                      <a:r>
                        <a:rPr lang="ko-KR" altLang="en-US" dirty="0"/>
                        <a:t> 추가 예정</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595678109"/>
                  </a:ext>
                </a:extLst>
              </a:tr>
              <a:tr h="264197">
                <a:tc>
                  <a:txBody>
                    <a:bodyPr/>
                    <a:lstStyle/>
                    <a:p>
                      <a:pPr algn="ctr" latinLnBrk="1"/>
                      <a:r>
                        <a:rPr lang="en-US" altLang="ko-KR" dirty="0"/>
                        <a:t>5</a:t>
                      </a:r>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atinLnBrk="1"/>
                      <a:r>
                        <a:rPr lang="ko-KR" altLang="en-US" dirty="0"/>
                        <a:t>페르소나 </a:t>
                      </a:r>
                      <a:endParaRPr lang="en-US" altLang="ko-KR" dirty="0"/>
                    </a:p>
                    <a:p>
                      <a:pPr latinLnBrk="1"/>
                      <a:r>
                        <a:rPr lang="ko-KR" altLang="en-US" dirty="0" err="1"/>
                        <a:t>생성창</a:t>
                      </a:r>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285750" indent="-285750" latinLnBrk="1">
                        <a:buFontTx/>
                        <a:buChar char="-"/>
                      </a:pPr>
                      <a:r>
                        <a:rPr lang="ko-KR" altLang="en-US" dirty="0"/>
                        <a:t>연령</a:t>
                      </a:r>
                      <a:r>
                        <a:rPr lang="en-US" altLang="ko-KR" dirty="0"/>
                        <a:t>, </a:t>
                      </a:r>
                      <a:r>
                        <a:rPr lang="ko-KR" altLang="en-US" dirty="0"/>
                        <a:t>성별</a:t>
                      </a:r>
                      <a:r>
                        <a:rPr lang="en-US" altLang="ko-KR" dirty="0"/>
                        <a:t>, </a:t>
                      </a:r>
                      <a:r>
                        <a:rPr lang="ko-KR" altLang="en-US" dirty="0"/>
                        <a:t>가족구성</a:t>
                      </a:r>
                      <a:r>
                        <a:rPr lang="en-US" altLang="ko-KR" dirty="0"/>
                        <a:t>, </a:t>
                      </a:r>
                      <a:r>
                        <a:rPr lang="ko-KR" altLang="en-US" dirty="0"/>
                        <a:t>고객취향</a:t>
                      </a:r>
                      <a:r>
                        <a:rPr lang="en-US" altLang="ko-KR" dirty="0"/>
                        <a:t>, </a:t>
                      </a:r>
                      <a:r>
                        <a:rPr lang="ko-KR" altLang="en-US" dirty="0"/>
                        <a:t>고객가치</a:t>
                      </a:r>
                      <a:r>
                        <a:rPr lang="en-US" altLang="ko-KR" dirty="0"/>
                        <a:t>, </a:t>
                      </a:r>
                      <a:r>
                        <a:rPr lang="ko-KR" altLang="en-US" dirty="0"/>
                        <a:t>라이프스타일 선택</a:t>
                      </a:r>
                      <a:endParaRPr lang="en-US" altLang="ko-KR" dirty="0"/>
                    </a:p>
                    <a:p>
                      <a:pPr marL="285750" indent="-285750" latinLnBrk="1">
                        <a:buFontTx/>
                        <a:buChar char="-"/>
                      </a:pPr>
                      <a:r>
                        <a:rPr lang="en-US" altLang="ko-KR" dirty="0"/>
                        <a:t>EDA </a:t>
                      </a:r>
                      <a:r>
                        <a:rPr lang="ko-KR" altLang="en-US" dirty="0"/>
                        <a:t>및 고객 클러스터링에 따라 고객취향</a:t>
                      </a:r>
                      <a:r>
                        <a:rPr lang="en-US" altLang="ko-KR" dirty="0"/>
                        <a:t>, </a:t>
                      </a:r>
                      <a:r>
                        <a:rPr lang="ko-KR" altLang="en-US" dirty="0"/>
                        <a:t>고객가치</a:t>
                      </a:r>
                      <a:r>
                        <a:rPr lang="en-US" altLang="ko-KR" dirty="0"/>
                        <a:t>, </a:t>
                      </a:r>
                      <a:r>
                        <a:rPr lang="ko-KR" altLang="en-US" dirty="0"/>
                        <a:t>라이프 스타일 변경 예정</a:t>
                      </a:r>
                      <a:endParaRPr lang="en-US" altLang="ko-KR" dirty="0"/>
                    </a:p>
                    <a:p>
                      <a:pPr marL="285750" indent="-285750" latinLnBrk="1">
                        <a:buFontTx/>
                        <a:buChar char="-"/>
                      </a:pPr>
                      <a:r>
                        <a:rPr lang="ko-KR" altLang="en-US" dirty="0"/>
                        <a:t>복수선택 가능 </a:t>
                      </a:r>
                      <a:r>
                        <a:rPr lang="en-US" altLang="ko-KR" dirty="0"/>
                        <a:t>: </a:t>
                      </a:r>
                      <a:r>
                        <a:rPr lang="ko-KR" altLang="en-US" dirty="0"/>
                        <a:t>고객취향</a:t>
                      </a:r>
                      <a:r>
                        <a:rPr lang="en-US" altLang="ko-KR" dirty="0"/>
                        <a:t>, </a:t>
                      </a:r>
                      <a:r>
                        <a:rPr lang="ko-KR" altLang="en-US" dirty="0"/>
                        <a:t>라이프스타일</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707707318"/>
                  </a:ext>
                </a:extLst>
              </a:tr>
            </a:tbl>
          </a:graphicData>
        </a:graphic>
      </p:graphicFrame>
      <p:sp>
        <p:nvSpPr>
          <p:cNvPr id="12" name="직사각형 11">
            <a:extLst>
              <a:ext uri="{FF2B5EF4-FFF2-40B4-BE49-F238E27FC236}">
                <a16:creationId xmlns:a16="http://schemas.microsoft.com/office/drawing/2014/main" id="{A26486C2-B2B5-E4B5-9270-92362F236670}"/>
              </a:ext>
            </a:extLst>
          </p:cNvPr>
          <p:cNvSpPr/>
          <p:nvPr/>
        </p:nvSpPr>
        <p:spPr>
          <a:xfrm>
            <a:off x="1314000" y="1768500"/>
            <a:ext cx="1980000" cy="630000"/>
          </a:xfrm>
          <a:prstGeom prst="rect">
            <a:avLst/>
          </a:prstGeom>
          <a:noFill/>
          <a:ln w="508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직사각형 12">
            <a:extLst>
              <a:ext uri="{FF2B5EF4-FFF2-40B4-BE49-F238E27FC236}">
                <a16:creationId xmlns:a16="http://schemas.microsoft.com/office/drawing/2014/main" id="{39AD9F6C-98B8-9AA5-F938-D6D0AC7879A2}"/>
              </a:ext>
            </a:extLst>
          </p:cNvPr>
          <p:cNvSpPr/>
          <p:nvPr/>
        </p:nvSpPr>
        <p:spPr>
          <a:xfrm>
            <a:off x="1314000" y="2494080"/>
            <a:ext cx="1980000" cy="1425483"/>
          </a:xfrm>
          <a:prstGeom prst="rect">
            <a:avLst/>
          </a:prstGeom>
          <a:noFill/>
          <a:ln w="508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직사각형 14">
            <a:extLst>
              <a:ext uri="{FF2B5EF4-FFF2-40B4-BE49-F238E27FC236}">
                <a16:creationId xmlns:a16="http://schemas.microsoft.com/office/drawing/2014/main" id="{22D6B102-9E16-F864-3E02-48DF1C2E5E19}"/>
              </a:ext>
            </a:extLst>
          </p:cNvPr>
          <p:cNvSpPr/>
          <p:nvPr/>
        </p:nvSpPr>
        <p:spPr>
          <a:xfrm>
            <a:off x="1314000" y="4028143"/>
            <a:ext cx="1980000" cy="5840357"/>
          </a:xfrm>
          <a:prstGeom prst="rect">
            <a:avLst/>
          </a:prstGeom>
          <a:noFill/>
          <a:ln w="508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직사각형 15">
            <a:extLst>
              <a:ext uri="{FF2B5EF4-FFF2-40B4-BE49-F238E27FC236}">
                <a16:creationId xmlns:a16="http://schemas.microsoft.com/office/drawing/2014/main" id="{107509A5-F4CC-CCC2-65CB-6BE086C2FFF9}"/>
              </a:ext>
            </a:extLst>
          </p:cNvPr>
          <p:cNvSpPr/>
          <p:nvPr/>
        </p:nvSpPr>
        <p:spPr>
          <a:xfrm>
            <a:off x="3410898" y="1768500"/>
            <a:ext cx="1413102" cy="630000"/>
          </a:xfrm>
          <a:prstGeom prst="rect">
            <a:avLst/>
          </a:prstGeom>
          <a:noFill/>
          <a:ln w="508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직사각형 17">
            <a:extLst>
              <a:ext uri="{FF2B5EF4-FFF2-40B4-BE49-F238E27FC236}">
                <a16:creationId xmlns:a16="http://schemas.microsoft.com/office/drawing/2014/main" id="{B404C054-04EC-2511-FAEE-BF4F1E4B9B69}"/>
              </a:ext>
            </a:extLst>
          </p:cNvPr>
          <p:cNvSpPr/>
          <p:nvPr/>
        </p:nvSpPr>
        <p:spPr>
          <a:xfrm>
            <a:off x="3424668" y="2494080"/>
            <a:ext cx="7384331" cy="7374420"/>
          </a:xfrm>
          <a:prstGeom prst="rect">
            <a:avLst/>
          </a:prstGeom>
          <a:noFill/>
          <a:ln w="508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9648086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A69D6B-1CC8-39A9-3F42-CF5457796011}"/>
            </a:ext>
          </a:extLst>
        </p:cNvPr>
        <p:cNvGrpSpPr/>
        <p:nvPr/>
      </p:nvGrpSpPr>
      <p:grpSpPr>
        <a:xfrm>
          <a:off x="0" y="0"/>
          <a:ext cx="0" cy="0"/>
          <a:chOff x="0" y="0"/>
          <a:chExt cx="0" cy="0"/>
        </a:xfrm>
      </p:grpSpPr>
      <p:sp>
        <p:nvSpPr>
          <p:cNvPr id="17" name="AutoShape 17">
            <a:extLst>
              <a:ext uri="{FF2B5EF4-FFF2-40B4-BE49-F238E27FC236}">
                <a16:creationId xmlns:a16="http://schemas.microsoft.com/office/drawing/2014/main" id="{D59AABE0-E75A-FBF9-9ADE-229BCE724E3A}"/>
              </a:ext>
            </a:extLst>
          </p:cNvPr>
          <p:cNvSpPr/>
          <p:nvPr/>
        </p:nvSpPr>
        <p:spPr>
          <a:xfrm>
            <a:off x="3294000" y="1074277"/>
            <a:ext cx="14076990" cy="0"/>
          </a:xfrm>
          <a:prstGeom prst="line">
            <a:avLst/>
          </a:prstGeom>
          <a:ln w="9525" cap="rnd">
            <a:solidFill>
              <a:srgbClr val="000000"/>
            </a:solidFill>
            <a:prstDash val="solid"/>
            <a:headEnd type="none" w="sm" len="sm"/>
            <a:tailEnd type="none" w="sm" len="sm"/>
          </a:ln>
        </p:spPr>
      </p:sp>
      <p:sp>
        <p:nvSpPr>
          <p:cNvPr id="26" name="TextBox 26">
            <a:extLst>
              <a:ext uri="{FF2B5EF4-FFF2-40B4-BE49-F238E27FC236}">
                <a16:creationId xmlns:a16="http://schemas.microsoft.com/office/drawing/2014/main" id="{D6B659F6-DE20-0C14-7C20-771E69BE934E}"/>
              </a:ext>
            </a:extLst>
          </p:cNvPr>
          <p:cNvSpPr txBox="1"/>
          <p:nvPr/>
        </p:nvSpPr>
        <p:spPr>
          <a:xfrm>
            <a:off x="1197103" y="795626"/>
            <a:ext cx="3736349" cy="500073"/>
          </a:xfrm>
          <a:prstGeom prst="rect">
            <a:avLst/>
          </a:prstGeom>
        </p:spPr>
        <p:txBody>
          <a:bodyPr lIns="0" tIns="0" rIns="0" bIns="0" rtlCol="0" anchor="t">
            <a:spAutoFit/>
          </a:bodyPr>
          <a:lstStyle/>
          <a:p>
            <a:pPr algn="l">
              <a:lnSpc>
                <a:spcPts val="4329"/>
              </a:lnSpc>
            </a:pPr>
            <a:r>
              <a:rPr lang="ko-KR" altLang="en-US" sz="3092" b="1" spc="-197" dirty="0">
                <a:solidFill>
                  <a:srgbClr val="000000"/>
                </a:solidFill>
                <a:latin typeface="+mn-ea"/>
                <a:cs typeface="Source Han Sans KR Bold"/>
                <a:sym typeface="Source Han Sans KR Bold"/>
              </a:rPr>
              <a:t>화면 기획서</a:t>
            </a:r>
          </a:p>
        </p:txBody>
      </p:sp>
      <p:sp>
        <p:nvSpPr>
          <p:cNvPr id="39" name="TextBox 12">
            <a:extLst>
              <a:ext uri="{FF2B5EF4-FFF2-40B4-BE49-F238E27FC236}">
                <a16:creationId xmlns:a16="http://schemas.microsoft.com/office/drawing/2014/main" id="{CE9DEFC0-1A5B-6561-E26F-6E440F362643}"/>
              </a:ext>
            </a:extLst>
          </p:cNvPr>
          <p:cNvSpPr txBox="1"/>
          <p:nvPr/>
        </p:nvSpPr>
        <p:spPr>
          <a:xfrm>
            <a:off x="11574000" y="547028"/>
            <a:ext cx="5796991" cy="956993"/>
          </a:xfrm>
          <a:prstGeom prst="rect">
            <a:avLst/>
          </a:prstGeom>
        </p:spPr>
        <p:txBody>
          <a:bodyPr wrap="square" lIns="0" tIns="0" rIns="0" bIns="0" rtlCol="0" anchor="t">
            <a:spAutoFit/>
          </a:bodyPr>
          <a:lstStyle/>
          <a:p>
            <a:pPr marL="0" lvl="0" indent="0" algn="r">
              <a:lnSpc>
                <a:spcPts val="3935"/>
              </a:lnSpc>
              <a:spcBef>
                <a:spcPct val="0"/>
              </a:spcBef>
            </a:pPr>
            <a:r>
              <a:rPr lang="en-US" sz="2800" dirty="0">
                <a:solidFill>
                  <a:schemeClr val="tx1">
                    <a:lumMod val="50000"/>
                    <a:lumOff val="50000"/>
                  </a:schemeClr>
                </a:solidFill>
                <a:latin typeface="+mn-ea"/>
                <a:cs typeface="Telegraf"/>
                <a:sym typeface="Telegraf"/>
              </a:rPr>
              <a:t>Part </a:t>
            </a:r>
            <a:r>
              <a:rPr lang="en-US" altLang="ko-KR" sz="2800" dirty="0">
                <a:solidFill>
                  <a:schemeClr val="tx1">
                    <a:lumMod val="50000"/>
                    <a:lumOff val="50000"/>
                  </a:schemeClr>
                </a:solidFill>
                <a:latin typeface="+mn-ea"/>
                <a:cs typeface="Telegraf"/>
                <a:sym typeface="Telegraf"/>
              </a:rPr>
              <a:t>4</a:t>
            </a:r>
            <a:r>
              <a:rPr lang="en-US" sz="2800" dirty="0">
                <a:solidFill>
                  <a:schemeClr val="tx1">
                    <a:lumMod val="50000"/>
                    <a:lumOff val="50000"/>
                  </a:schemeClr>
                </a:solidFill>
                <a:latin typeface="+mn-ea"/>
                <a:cs typeface="Telegraf"/>
                <a:sym typeface="Telegraf"/>
              </a:rPr>
              <a:t> </a:t>
            </a:r>
            <a:r>
              <a:rPr lang="en-US" altLang="ko-KR" sz="2800" dirty="0">
                <a:solidFill>
                  <a:schemeClr val="tx1">
                    <a:lumMod val="50000"/>
                    <a:lumOff val="50000"/>
                  </a:schemeClr>
                </a:solidFill>
                <a:latin typeface="+mn-ea"/>
                <a:cs typeface="Telegraf"/>
                <a:sym typeface="Telegraf"/>
              </a:rPr>
              <a:t>– </a:t>
            </a:r>
            <a:r>
              <a:rPr lang="ko-KR" altLang="en-US" sz="2800" dirty="0">
                <a:solidFill>
                  <a:schemeClr val="tx1">
                    <a:lumMod val="50000"/>
                    <a:lumOff val="50000"/>
                  </a:schemeClr>
                </a:solidFill>
                <a:latin typeface="+mn-ea"/>
                <a:cs typeface="Telegraf"/>
                <a:sym typeface="Telegraf"/>
              </a:rPr>
              <a:t>웹페이지 개발</a:t>
            </a:r>
          </a:p>
          <a:p>
            <a:pPr marL="0" lvl="0" indent="0" algn="r">
              <a:lnSpc>
                <a:spcPts val="3935"/>
              </a:lnSpc>
              <a:spcBef>
                <a:spcPct val="0"/>
              </a:spcBef>
            </a:pPr>
            <a:endParaRPr lang="en-US" sz="2800" dirty="0">
              <a:solidFill>
                <a:schemeClr val="tx1">
                  <a:lumMod val="50000"/>
                  <a:lumOff val="50000"/>
                </a:schemeClr>
              </a:solidFill>
              <a:latin typeface="+mn-ea"/>
              <a:cs typeface="Telegraf"/>
              <a:sym typeface="Telegraf"/>
            </a:endParaRPr>
          </a:p>
        </p:txBody>
      </p:sp>
      <p:pic>
        <p:nvPicPr>
          <p:cNvPr id="20" name="그림 19">
            <a:extLst>
              <a:ext uri="{FF2B5EF4-FFF2-40B4-BE49-F238E27FC236}">
                <a16:creationId xmlns:a16="http://schemas.microsoft.com/office/drawing/2014/main" id="{0FE48425-432C-D47C-3C03-AE0D03362240}"/>
              </a:ext>
            </a:extLst>
          </p:cNvPr>
          <p:cNvPicPr>
            <a:picLocks noChangeAspect="1"/>
          </p:cNvPicPr>
          <p:nvPr/>
        </p:nvPicPr>
        <p:blipFill>
          <a:blip r:embed="rId2"/>
          <a:stretch>
            <a:fillRect/>
          </a:stretch>
        </p:blipFill>
        <p:spPr>
          <a:xfrm>
            <a:off x="1197102" y="1601525"/>
            <a:ext cx="9898201" cy="8553456"/>
          </a:xfrm>
          <a:prstGeom prst="rect">
            <a:avLst/>
          </a:prstGeom>
        </p:spPr>
      </p:pic>
      <p:sp>
        <p:nvSpPr>
          <p:cNvPr id="4" name="직사각형 3">
            <a:extLst>
              <a:ext uri="{FF2B5EF4-FFF2-40B4-BE49-F238E27FC236}">
                <a16:creationId xmlns:a16="http://schemas.microsoft.com/office/drawing/2014/main" id="{D0A0DF1F-C599-6F8C-E825-13DB39E13A2F}"/>
              </a:ext>
            </a:extLst>
          </p:cNvPr>
          <p:cNvSpPr/>
          <p:nvPr/>
        </p:nvSpPr>
        <p:spPr>
          <a:xfrm>
            <a:off x="6146202" y="4918500"/>
            <a:ext cx="1962798" cy="2295000"/>
          </a:xfrm>
          <a:prstGeom prst="rect">
            <a:avLst/>
          </a:prstGeom>
          <a:noFill/>
          <a:ln w="508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5" name="표 4">
            <a:extLst>
              <a:ext uri="{FF2B5EF4-FFF2-40B4-BE49-F238E27FC236}">
                <a16:creationId xmlns:a16="http://schemas.microsoft.com/office/drawing/2014/main" id="{117ED8A5-3B19-5221-AD15-B2399DD6F35B}"/>
              </a:ext>
            </a:extLst>
          </p:cNvPr>
          <p:cNvGraphicFramePr>
            <a:graphicFrameLocks noGrp="1"/>
          </p:cNvGraphicFramePr>
          <p:nvPr>
            <p:extLst>
              <p:ext uri="{D42A27DB-BD31-4B8C-83A1-F6EECF244321}">
                <p14:modId xmlns:p14="http://schemas.microsoft.com/office/powerpoint/2010/main" val="3259231457"/>
              </p:ext>
            </p:extLst>
          </p:nvPr>
        </p:nvGraphicFramePr>
        <p:xfrm>
          <a:off x="11934000" y="1601525"/>
          <a:ext cx="5940000" cy="3088714"/>
        </p:xfrm>
        <a:graphic>
          <a:graphicData uri="http://schemas.openxmlformats.org/drawingml/2006/table">
            <a:tbl>
              <a:tblPr firstRow="1" bandRow="1">
                <a:tableStyleId>{5C22544A-7EE6-4342-B048-85BDC9FD1C3A}</a:tableStyleId>
              </a:tblPr>
              <a:tblGrid>
                <a:gridCol w="619532">
                  <a:extLst>
                    <a:ext uri="{9D8B030D-6E8A-4147-A177-3AD203B41FA5}">
                      <a16:colId xmlns:a16="http://schemas.microsoft.com/office/drawing/2014/main" val="2027186928"/>
                    </a:ext>
                  </a:extLst>
                </a:gridCol>
                <a:gridCol w="1575754">
                  <a:extLst>
                    <a:ext uri="{9D8B030D-6E8A-4147-A177-3AD203B41FA5}">
                      <a16:colId xmlns:a16="http://schemas.microsoft.com/office/drawing/2014/main" val="872229010"/>
                    </a:ext>
                  </a:extLst>
                </a:gridCol>
                <a:gridCol w="3744714">
                  <a:extLst>
                    <a:ext uri="{9D8B030D-6E8A-4147-A177-3AD203B41FA5}">
                      <a16:colId xmlns:a16="http://schemas.microsoft.com/office/drawing/2014/main" val="1914048250"/>
                    </a:ext>
                  </a:extLst>
                </a:gridCol>
              </a:tblGrid>
              <a:tr h="528394">
                <a:tc>
                  <a:txBody>
                    <a:bodyPr/>
                    <a:lstStyle/>
                    <a:p>
                      <a:pPr algn="ctr" latinLnBrk="1"/>
                      <a:r>
                        <a:rPr lang="en-US" altLang="ko-KR" dirty="0"/>
                        <a:t>No</a:t>
                      </a:r>
                      <a:endParaRPr lang="ko-KR"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atinLnBrk="1"/>
                      <a:r>
                        <a:rPr lang="en-US" altLang="ko-KR"/>
                        <a:t>Title</a:t>
                      </a:r>
                      <a:endParaRPr lang="ko-KR"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atinLnBrk="1"/>
                      <a:r>
                        <a:rPr lang="en-US" altLang="ko-KR" dirty="0"/>
                        <a:t>Description</a:t>
                      </a:r>
                      <a:endParaRPr lang="ko-KR"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97240465"/>
                  </a:ext>
                </a:extLst>
              </a:tr>
              <a:tr h="448581">
                <a:tc>
                  <a:txBody>
                    <a:bodyPr/>
                    <a:lstStyle/>
                    <a:p>
                      <a:pPr algn="ctr" latinLnBrk="1"/>
                      <a:r>
                        <a:rPr lang="en-US" altLang="ko-KR" dirty="0"/>
                        <a:t>1</a:t>
                      </a:r>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atinLnBrk="1"/>
                      <a:r>
                        <a:rPr lang="ko-KR" altLang="en-US" dirty="0"/>
                        <a:t>페르소나 </a:t>
                      </a:r>
                      <a:endParaRPr lang="en-US" altLang="ko-KR" dirty="0"/>
                    </a:p>
                    <a:p>
                      <a:pPr latinLnBrk="1"/>
                      <a:r>
                        <a:rPr lang="ko-KR" altLang="en-US" dirty="0"/>
                        <a:t>탐색 팝업</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285750" indent="-285750" latinLnBrk="1">
                        <a:buFontTx/>
                        <a:buChar char="-"/>
                      </a:pPr>
                      <a:r>
                        <a:rPr lang="ko-KR" altLang="en-US" dirty="0"/>
                        <a:t>팝업 노출</a:t>
                      </a:r>
                      <a:endParaRPr lang="en-US" altLang="ko-KR" dirty="0"/>
                    </a:p>
                    <a:p>
                      <a:pPr marL="285750" indent="-285750" latinLnBrk="1">
                        <a:buFontTx/>
                        <a:buChar char="-"/>
                      </a:pPr>
                      <a:r>
                        <a:rPr lang="ko-KR" altLang="en-US" dirty="0"/>
                        <a:t>고객이 설정한 페르소나와 가장 일치율이 높은 페르소나를 선정</a:t>
                      </a:r>
                      <a:endParaRPr lang="en-US" altLang="ko-KR" dirty="0"/>
                    </a:p>
                    <a:p>
                      <a:pPr marL="285750" indent="-285750" latinLnBrk="1">
                        <a:buFontTx/>
                        <a:buChar char="-"/>
                      </a:pPr>
                      <a:r>
                        <a:rPr lang="ko-KR" altLang="en-US" dirty="0" err="1"/>
                        <a:t>일치율</a:t>
                      </a:r>
                      <a:r>
                        <a:rPr lang="ko-KR" altLang="en-US" dirty="0"/>
                        <a:t> 노출</a:t>
                      </a:r>
                      <a:endParaRPr lang="en-US" altLang="ko-KR" dirty="0"/>
                    </a:p>
                    <a:p>
                      <a:pPr marL="285750" indent="-285750" latinLnBrk="1">
                        <a:buFontTx/>
                        <a:buChar char="-"/>
                      </a:pPr>
                      <a:r>
                        <a:rPr lang="ko-KR" altLang="en-US" dirty="0"/>
                        <a:t>페르소나 번호</a:t>
                      </a:r>
                      <a:r>
                        <a:rPr lang="en-US" altLang="ko-KR" dirty="0"/>
                        <a:t>+</a:t>
                      </a:r>
                      <a:r>
                        <a:rPr lang="ko-KR" altLang="en-US" dirty="0"/>
                        <a:t>이름 노출</a:t>
                      </a:r>
                      <a:endParaRPr lang="en-US" altLang="ko-KR" dirty="0"/>
                    </a:p>
                    <a:p>
                      <a:pPr marL="285750" indent="-285750" latinLnBrk="1">
                        <a:buFontTx/>
                        <a:buChar char="-"/>
                      </a:pPr>
                      <a:r>
                        <a:rPr lang="ko-KR" altLang="en-US" dirty="0"/>
                        <a:t>페르소나 프로필 노출</a:t>
                      </a:r>
                      <a:endParaRPr lang="en-US" altLang="ko-KR" dirty="0"/>
                    </a:p>
                    <a:p>
                      <a:pPr marL="285750" indent="-285750" latinLnBrk="1">
                        <a:buFontTx/>
                        <a:buChar char="-"/>
                      </a:pPr>
                      <a:r>
                        <a:rPr lang="en-US" altLang="ko-KR" dirty="0"/>
                        <a:t>‘</a:t>
                      </a:r>
                      <a:r>
                        <a:rPr lang="ko-KR" altLang="en-US" dirty="0"/>
                        <a:t>재설정</a:t>
                      </a:r>
                      <a:r>
                        <a:rPr lang="en-US" altLang="ko-KR" dirty="0"/>
                        <a:t>’</a:t>
                      </a:r>
                      <a:r>
                        <a:rPr lang="ko-KR" altLang="en-US" dirty="0"/>
                        <a:t> </a:t>
                      </a:r>
                      <a:r>
                        <a:rPr lang="ko-KR" altLang="en-US" dirty="0" err="1"/>
                        <a:t>클릭시</a:t>
                      </a:r>
                      <a:r>
                        <a:rPr lang="ko-KR" altLang="en-US" dirty="0"/>
                        <a:t> </a:t>
                      </a:r>
                      <a:r>
                        <a:rPr lang="en-US" altLang="ko-KR" dirty="0"/>
                        <a:t>: </a:t>
                      </a:r>
                      <a:r>
                        <a:rPr lang="ko-KR" altLang="en-US" dirty="0"/>
                        <a:t>페르소나 생성 페이지</a:t>
                      </a:r>
                      <a:r>
                        <a:rPr lang="en-US" altLang="ko-KR" dirty="0"/>
                        <a:t>(</a:t>
                      </a:r>
                      <a:r>
                        <a:rPr lang="ko-KR" altLang="en-US" dirty="0"/>
                        <a:t>이전설정 유지</a:t>
                      </a:r>
                      <a:r>
                        <a:rPr lang="en-US" altLang="ko-KR" dirty="0"/>
                        <a:t>)</a:t>
                      </a:r>
                    </a:p>
                    <a:p>
                      <a:pPr marL="285750" indent="-285750" latinLnBrk="1">
                        <a:buFontTx/>
                        <a:buChar char="-"/>
                      </a:pPr>
                      <a:r>
                        <a:rPr lang="en-US" altLang="ko-KR" dirty="0"/>
                        <a:t>‘</a:t>
                      </a:r>
                      <a:r>
                        <a:rPr lang="ko-KR" altLang="en-US" dirty="0"/>
                        <a:t>채팅시작</a:t>
                      </a:r>
                      <a:r>
                        <a:rPr lang="en-US" altLang="ko-KR" dirty="0"/>
                        <a:t>‘ </a:t>
                      </a:r>
                      <a:r>
                        <a:rPr lang="ko-KR" altLang="en-US" dirty="0" err="1"/>
                        <a:t>클릭시</a:t>
                      </a:r>
                      <a:r>
                        <a:rPr lang="ko-KR" altLang="en-US" dirty="0"/>
                        <a:t> </a:t>
                      </a:r>
                      <a:r>
                        <a:rPr lang="en-US" altLang="ko-KR" dirty="0"/>
                        <a:t>: </a:t>
                      </a:r>
                      <a:r>
                        <a:rPr lang="ko-KR" altLang="en-US" dirty="0" err="1"/>
                        <a:t>채팅창</a:t>
                      </a:r>
                      <a:r>
                        <a:rPr lang="ko-KR" altLang="en-US" dirty="0"/>
                        <a:t> 이동</a:t>
                      </a:r>
                      <a:endParaRPr lang="en-US" altLang="ko-K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69317620"/>
                  </a:ext>
                </a:extLst>
              </a:tr>
            </a:tbl>
          </a:graphicData>
        </a:graphic>
      </p:graphicFrame>
    </p:spTree>
    <p:extLst>
      <p:ext uri="{BB962C8B-B14F-4D97-AF65-F5344CB8AC3E}">
        <p14:creationId xmlns:p14="http://schemas.microsoft.com/office/powerpoint/2010/main" val="20649023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013547-2A40-9511-2F2D-36DBB8C857BE}"/>
            </a:ext>
          </a:extLst>
        </p:cNvPr>
        <p:cNvGrpSpPr/>
        <p:nvPr/>
      </p:nvGrpSpPr>
      <p:grpSpPr>
        <a:xfrm>
          <a:off x="0" y="0"/>
          <a:ext cx="0" cy="0"/>
          <a:chOff x="0" y="0"/>
          <a:chExt cx="0" cy="0"/>
        </a:xfrm>
      </p:grpSpPr>
      <p:sp>
        <p:nvSpPr>
          <p:cNvPr id="2" name="AutoShape 2">
            <a:extLst>
              <a:ext uri="{FF2B5EF4-FFF2-40B4-BE49-F238E27FC236}">
                <a16:creationId xmlns:a16="http://schemas.microsoft.com/office/drawing/2014/main" id="{EE5BA034-D040-161C-30F3-64E770DF1BF7}"/>
              </a:ext>
            </a:extLst>
          </p:cNvPr>
          <p:cNvSpPr/>
          <p:nvPr/>
        </p:nvSpPr>
        <p:spPr>
          <a:xfrm>
            <a:off x="3126317" y="2956544"/>
            <a:ext cx="0" cy="1214936"/>
          </a:xfrm>
          <a:prstGeom prst="line">
            <a:avLst/>
          </a:prstGeom>
          <a:ln w="9525" cap="flat">
            <a:solidFill>
              <a:srgbClr val="000000"/>
            </a:solidFill>
            <a:prstDash val="solid"/>
            <a:headEnd type="none" w="sm" len="sm"/>
            <a:tailEnd type="none" w="sm" len="sm"/>
          </a:ln>
        </p:spPr>
      </p:sp>
      <p:sp>
        <p:nvSpPr>
          <p:cNvPr id="3" name="AutoShape 3">
            <a:extLst>
              <a:ext uri="{FF2B5EF4-FFF2-40B4-BE49-F238E27FC236}">
                <a16:creationId xmlns:a16="http://schemas.microsoft.com/office/drawing/2014/main" id="{BDBB0E09-A747-EAA4-28A3-AA7EB50772F4}"/>
              </a:ext>
            </a:extLst>
          </p:cNvPr>
          <p:cNvSpPr/>
          <p:nvPr/>
        </p:nvSpPr>
        <p:spPr>
          <a:xfrm>
            <a:off x="3126317" y="5402861"/>
            <a:ext cx="0" cy="1214936"/>
          </a:xfrm>
          <a:prstGeom prst="line">
            <a:avLst/>
          </a:prstGeom>
          <a:ln w="9525" cap="flat">
            <a:solidFill>
              <a:srgbClr val="000000"/>
            </a:solidFill>
            <a:prstDash val="solid"/>
            <a:headEnd type="none" w="sm" len="sm"/>
            <a:tailEnd type="none" w="sm" len="sm"/>
          </a:ln>
        </p:spPr>
      </p:sp>
      <p:sp>
        <p:nvSpPr>
          <p:cNvPr id="4" name="TextBox 4">
            <a:extLst>
              <a:ext uri="{FF2B5EF4-FFF2-40B4-BE49-F238E27FC236}">
                <a16:creationId xmlns:a16="http://schemas.microsoft.com/office/drawing/2014/main" id="{76C7C47F-73BE-AA3F-D9F6-99D8F1C7A8CE}"/>
              </a:ext>
            </a:extLst>
          </p:cNvPr>
          <p:cNvSpPr txBox="1"/>
          <p:nvPr/>
        </p:nvSpPr>
        <p:spPr>
          <a:xfrm>
            <a:off x="6691152" y="3509865"/>
            <a:ext cx="2950956" cy="362920"/>
          </a:xfrm>
          <a:prstGeom prst="rect">
            <a:avLst/>
          </a:prstGeom>
        </p:spPr>
        <p:txBody>
          <a:bodyPr lIns="0" tIns="0" rIns="0" bIns="0" rtlCol="0" anchor="t">
            <a:spAutoFit/>
          </a:bodyPr>
          <a:lstStyle/>
          <a:p>
            <a:pPr marL="0" lvl="0" indent="0" algn="l">
              <a:lnSpc>
                <a:spcPts val="3132"/>
              </a:lnSpc>
              <a:spcBef>
                <a:spcPct val="0"/>
              </a:spcBef>
            </a:pPr>
            <a:r>
              <a:rPr lang="ko-KR" altLang="en-US" sz="2237" b="1" spc="-80" dirty="0" err="1">
                <a:solidFill>
                  <a:srgbClr val="000000"/>
                </a:solidFill>
                <a:latin typeface="+mn-ea"/>
                <a:cs typeface="Source Han Sans KR Bold"/>
                <a:sym typeface="Source Han Sans KR Bold"/>
              </a:rPr>
              <a:t>플로우차트</a:t>
            </a:r>
            <a:endParaRPr lang="en-US" sz="2237" b="1" spc="-80" dirty="0">
              <a:solidFill>
                <a:srgbClr val="000000"/>
              </a:solidFill>
              <a:latin typeface="+mn-ea"/>
              <a:cs typeface="Source Han Sans KR Bold"/>
              <a:sym typeface="Source Han Sans KR Bold"/>
            </a:endParaRPr>
          </a:p>
        </p:txBody>
      </p:sp>
      <p:sp>
        <p:nvSpPr>
          <p:cNvPr id="5" name="TextBox 5">
            <a:extLst>
              <a:ext uri="{FF2B5EF4-FFF2-40B4-BE49-F238E27FC236}">
                <a16:creationId xmlns:a16="http://schemas.microsoft.com/office/drawing/2014/main" id="{FDB137CC-7ACF-8FA2-EFC3-FE5B0AEEBA77}"/>
              </a:ext>
            </a:extLst>
          </p:cNvPr>
          <p:cNvSpPr txBox="1"/>
          <p:nvPr/>
        </p:nvSpPr>
        <p:spPr>
          <a:xfrm>
            <a:off x="3983765" y="3509865"/>
            <a:ext cx="1740234" cy="362920"/>
          </a:xfrm>
          <a:prstGeom prst="rect">
            <a:avLst/>
          </a:prstGeom>
        </p:spPr>
        <p:txBody>
          <a:bodyPr wrap="square" lIns="0" tIns="0" rIns="0" bIns="0" rtlCol="0" anchor="t">
            <a:spAutoFit/>
          </a:bodyPr>
          <a:lstStyle/>
          <a:p>
            <a:pPr marL="0" lvl="0" indent="0" algn="l">
              <a:lnSpc>
                <a:spcPts val="3132"/>
              </a:lnSpc>
              <a:spcBef>
                <a:spcPct val="0"/>
              </a:spcBef>
            </a:pPr>
            <a:r>
              <a:rPr lang="ko-KR" altLang="en-US" sz="2237" b="1" spc="-80" dirty="0">
                <a:solidFill>
                  <a:srgbClr val="000000"/>
                </a:solidFill>
                <a:latin typeface="+mn-ea"/>
                <a:cs typeface="Source Han Sans KR Bold"/>
                <a:sym typeface="Source Han Sans KR Bold"/>
              </a:rPr>
              <a:t>화면기획서</a:t>
            </a:r>
            <a:endParaRPr lang="en-US" sz="2237" b="1" spc="-80" dirty="0">
              <a:solidFill>
                <a:srgbClr val="000000"/>
              </a:solidFill>
              <a:latin typeface="+mn-ea"/>
              <a:cs typeface="Source Han Sans KR Bold"/>
              <a:sym typeface="Source Han Sans KR Bold"/>
            </a:endParaRPr>
          </a:p>
        </p:txBody>
      </p:sp>
      <p:sp>
        <p:nvSpPr>
          <p:cNvPr id="6" name="TextBox 6">
            <a:extLst>
              <a:ext uri="{FF2B5EF4-FFF2-40B4-BE49-F238E27FC236}">
                <a16:creationId xmlns:a16="http://schemas.microsoft.com/office/drawing/2014/main" id="{1444B028-E0BE-B880-BBFE-5B1C8AB64AC5}"/>
              </a:ext>
            </a:extLst>
          </p:cNvPr>
          <p:cNvSpPr txBox="1"/>
          <p:nvPr/>
        </p:nvSpPr>
        <p:spPr>
          <a:xfrm>
            <a:off x="1197103" y="3408380"/>
            <a:ext cx="1429735" cy="760978"/>
          </a:xfrm>
          <a:prstGeom prst="rect">
            <a:avLst/>
          </a:prstGeom>
        </p:spPr>
        <p:txBody>
          <a:bodyPr lIns="0" tIns="0" rIns="0" bIns="0" rtlCol="0" anchor="t">
            <a:spAutoFit/>
          </a:bodyPr>
          <a:lstStyle/>
          <a:p>
            <a:pPr marL="0" lvl="0" indent="0" algn="l">
              <a:lnSpc>
                <a:spcPts val="3132"/>
              </a:lnSpc>
              <a:spcBef>
                <a:spcPct val="0"/>
              </a:spcBef>
            </a:pPr>
            <a:r>
              <a:rPr lang="ko-KR" altLang="en-US" sz="2237" b="1" spc="-80" dirty="0">
                <a:solidFill>
                  <a:srgbClr val="000000"/>
                </a:solidFill>
                <a:latin typeface="+mn-ea"/>
                <a:cs typeface="Source Han Sans KR Bold"/>
                <a:sym typeface="Source Han Sans KR Bold"/>
              </a:rPr>
              <a:t>웹페이지</a:t>
            </a:r>
            <a:endParaRPr lang="en-US" altLang="ko-KR" sz="2237" b="1" spc="-80" dirty="0">
              <a:solidFill>
                <a:srgbClr val="000000"/>
              </a:solidFill>
              <a:latin typeface="+mn-ea"/>
              <a:cs typeface="Source Han Sans KR Bold"/>
              <a:sym typeface="Source Han Sans KR Bold"/>
            </a:endParaRPr>
          </a:p>
          <a:p>
            <a:pPr marL="0" lvl="0" indent="0" algn="l">
              <a:lnSpc>
                <a:spcPts val="3132"/>
              </a:lnSpc>
              <a:spcBef>
                <a:spcPct val="0"/>
              </a:spcBef>
            </a:pPr>
            <a:r>
              <a:rPr lang="ko-KR" altLang="en-US" sz="2237" b="1" spc="-80" dirty="0">
                <a:solidFill>
                  <a:srgbClr val="000000"/>
                </a:solidFill>
                <a:latin typeface="+mn-ea"/>
                <a:cs typeface="Source Han Sans KR Bold"/>
                <a:sym typeface="Source Han Sans KR Bold"/>
              </a:rPr>
              <a:t>개발</a:t>
            </a:r>
            <a:endParaRPr lang="en-US" sz="2237" b="1" spc="-80" dirty="0">
              <a:solidFill>
                <a:srgbClr val="000000"/>
              </a:solidFill>
              <a:latin typeface="+mn-ea"/>
              <a:cs typeface="Source Han Sans KR Bold"/>
              <a:sym typeface="Source Han Sans KR Bold"/>
            </a:endParaRPr>
          </a:p>
        </p:txBody>
      </p:sp>
      <p:sp>
        <p:nvSpPr>
          <p:cNvPr id="7" name="TextBox 7">
            <a:extLst>
              <a:ext uri="{FF2B5EF4-FFF2-40B4-BE49-F238E27FC236}">
                <a16:creationId xmlns:a16="http://schemas.microsoft.com/office/drawing/2014/main" id="{86CF5F5B-8113-6D22-6143-D1BECC5DE82B}"/>
              </a:ext>
            </a:extLst>
          </p:cNvPr>
          <p:cNvSpPr txBox="1"/>
          <p:nvPr/>
        </p:nvSpPr>
        <p:spPr>
          <a:xfrm>
            <a:off x="1197103" y="5808211"/>
            <a:ext cx="1429735" cy="760978"/>
          </a:xfrm>
          <a:prstGeom prst="rect">
            <a:avLst/>
          </a:prstGeom>
        </p:spPr>
        <p:txBody>
          <a:bodyPr lIns="0" tIns="0" rIns="0" bIns="0" rtlCol="0" anchor="t">
            <a:spAutoFit/>
          </a:bodyPr>
          <a:lstStyle/>
          <a:p>
            <a:pPr marL="0" lvl="0" indent="0" algn="l">
              <a:lnSpc>
                <a:spcPts val="3132"/>
              </a:lnSpc>
              <a:spcBef>
                <a:spcPct val="0"/>
              </a:spcBef>
            </a:pPr>
            <a:r>
              <a:rPr lang="ko-KR" altLang="en-US" sz="2237" b="1" spc="-80" dirty="0">
                <a:solidFill>
                  <a:srgbClr val="000000"/>
                </a:solidFill>
                <a:latin typeface="+mn-ea"/>
                <a:cs typeface="Source Han Sans KR Bold"/>
                <a:sym typeface="Source Han Sans KR Bold"/>
              </a:rPr>
              <a:t>결과 및</a:t>
            </a:r>
            <a:endParaRPr lang="en-US" altLang="ko-KR" sz="2237" b="1" spc="-80" dirty="0">
              <a:solidFill>
                <a:srgbClr val="000000"/>
              </a:solidFill>
              <a:latin typeface="+mn-ea"/>
              <a:cs typeface="Source Han Sans KR Bold"/>
              <a:sym typeface="Source Han Sans KR Bold"/>
            </a:endParaRPr>
          </a:p>
          <a:p>
            <a:pPr marL="0" lvl="0" indent="0" algn="l">
              <a:lnSpc>
                <a:spcPts val="3132"/>
              </a:lnSpc>
              <a:spcBef>
                <a:spcPct val="0"/>
              </a:spcBef>
            </a:pPr>
            <a:r>
              <a:rPr lang="ko-KR" altLang="en-US" sz="2237" b="1" spc="-80" dirty="0">
                <a:solidFill>
                  <a:srgbClr val="000000"/>
                </a:solidFill>
                <a:latin typeface="+mn-ea"/>
                <a:cs typeface="Source Han Sans KR Bold"/>
                <a:sym typeface="Source Han Sans KR Bold"/>
              </a:rPr>
              <a:t>평가</a:t>
            </a:r>
            <a:endParaRPr lang="en-US" sz="2237" b="1" spc="-80" dirty="0">
              <a:solidFill>
                <a:srgbClr val="000000"/>
              </a:solidFill>
              <a:latin typeface="+mn-ea"/>
              <a:cs typeface="Source Han Sans KR Bold"/>
              <a:sym typeface="Source Han Sans KR Bold"/>
            </a:endParaRPr>
          </a:p>
        </p:txBody>
      </p:sp>
      <p:sp>
        <p:nvSpPr>
          <p:cNvPr id="9" name="TextBox 9">
            <a:extLst>
              <a:ext uri="{FF2B5EF4-FFF2-40B4-BE49-F238E27FC236}">
                <a16:creationId xmlns:a16="http://schemas.microsoft.com/office/drawing/2014/main" id="{18E85676-C4F6-DF6D-19C8-1A1DB814A209}"/>
              </a:ext>
            </a:extLst>
          </p:cNvPr>
          <p:cNvSpPr txBox="1"/>
          <p:nvPr/>
        </p:nvSpPr>
        <p:spPr>
          <a:xfrm>
            <a:off x="6691152" y="2950280"/>
            <a:ext cx="993725" cy="396968"/>
          </a:xfrm>
          <a:prstGeom prst="rect">
            <a:avLst/>
          </a:prstGeom>
        </p:spPr>
        <p:txBody>
          <a:bodyPr lIns="0" tIns="0" rIns="0" bIns="0" rtlCol="0" anchor="t">
            <a:spAutoFit/>
          </a:bodyPr>
          <a:lstStyle/>
          <a:p>
            <a:pPr marL="0" lvl="0" indent="0" algn="l">
              <a:lnSpc>
                <a:spcPts val="3357"/>
              </a:lnSpc>
              <a:spcBef>
                <a:spcPct val="0"/>
              </a:spcBef>
            </a:pPr>
            <a:r>
              <a:rPr lang="en-US" altLang="ko-KR" sz="2398" dirty="0">
                <a:solidFill>
                  <a:srgbClr val="000000"/>
                </a:solidFill>
                <a:latin typeface="+mn-ea"/>
                <a:cs typeface="Telegraf"/>
                <a:sym typeface="Telegraf"/>
              </a:rPr>
              <a:t>4</a:t>
            </a:r>
            <a:r>
              <a:rPr lang="en-US" sz="2398" dirty="0">
                <a:solidFill>
                  <a:srgbClr val="000000"/>
                </a:solidFill>
                <a:latin typeface="+mn-ea"/>
                <a:cs typeface="Telegraf"/>
                <a:sym typeface="Telegraf"/>
              </a:rPr>
              <a:t>-2</a:t>
            </a:r>
          </a:p>
        </p:txBody>
      </p:sp>
      <p:sp>
        <p:nvSpPr>
          <p:cNvPr id="10" name="TextBox 10">
            <a:extLst>
              <a:ext uri="{FF2B5EF4-FFF2-40B4-BE49-F238E27FC236}">
                <a16:creationId xmlns:a16="http://schemas.microsoft.com/office/drawing/2014/main" id="{C806407D-7326-AF3E-7F34-D341FF5EF10F}"/>
              </a:ext>
            </a:extLst>
          </p:cNvPr>
          <p:cNvSpPr txBox="1"/>
          <p:nvPr/>
        </p:nvSpPr>
        <p:spPr>
          <a:xfrm>
            <a:off x="3983765" y="2950280"/>
            <a:ext cx="993725" cy="396968"/>
          </a:xfrm>
          <a:prstGeom prst="rect">
            <a:avLst/>
          </a:prstGeom>
        </p:spPr>
        <p:txBody>
          <a:bodyPr lIns="0" tIns="0" rIns="0" bIns="0" rtlCol="0" anchor="t">
            <a:spAutoFit/>
          </a:bodyPr>
          <a:lstStyle/>
          <a:p>
            <a:pPr marL="0" lvl="0" indent="0" algn="l">
              <a:lnSpc>
                <a:spcPts val="3357"/>
              </a:lnSpc>
              <a:spcBef>
                <a:spcPct val="0"/>
              </a:spcBef>
            </a:pPr>
            <a:r>
              <a:rPr lang="en-US" altLang="ko-KR" sz="2398" dirty="0">
                <a:solidFill>
                  <a:srgbClr val="000000"/>
                </a:solidFill>
                <a:latin typeface="+mn-ea"/>
                <a:cs typeface="Telegraf"/>
                <a:sym typeface="Telegraf"/>
              </a:rPr>
              <a:t>4</a:t>
            </a:r>
            <a:r>
              <a:rPr lang="en-US" sz="2398" dirty="0">
                <a:solidFill>
                  <a:srgbClr val="000000"/>
                </a:solidFill>
                <a:latin typeface="+mn-ea"/>
                <a:cs typeface="Telegraf"/>
                <a:sym typeface="Telegraf"/>
              </a:rPr>
              <a:t>-1</a:t>
            </a:r>
          </a:p>
        </p:txBody>
      </p:sp>
      <p:sp>
        <p:nvSpPr>
          <p:cNvPr id="11" name="TextBox 11">
            <a:extLst>
              <a:ext uri="{FF2B5EF4-FFF2-40B4-BE49-F238E27FC236}">
                <a16:creationId xmlns:a16="http://schemas.microsoft.com/office/drawing/2014/main" id="{D7CFED1F-BC1E-3ABF-8323-C392CA4C1C33}"/>
              </a:ext>
            </a:extLst>
          </p:cNvPr>
          <p:cNvSpPr txBox="1"/>
          <p:nvPr/>
        </p:nvSpPr>
        <p:spPr>
          <a:xfrm>
            <a:off x="1197103" y="2950280"/>
            <a:ext cx="1081367" cy="396968"/>
          </a:xfrm>
          <a:prstGeom prst="rect">
            <a:avLst/>
          </a:prstGeom>
        </p:spPr>
        <p:txBody>
          <a:bodyPr lIns="0" tIns="0" rIns="0" bIns="0" rtlCol="0" anchor="t">
            <a:spAutoFit/>
          </a:bodyPr>
          <a:lstStyle/>
          <a:p>
            <a:pPr marL="0" lvl="0" indent="0" algn="l">
              <a:lnSpc>
                <a:spcPts val="3357"/>
              </a:lnSpc>
              <a:spcBef>
                <a:spcPct val="0"/>
              </a:spcBef>
            </a:pPr>
            <a:r>
              <a:rPr lang="en-US" sz="2398" dirty="0">
                <a:solidFill>
                  <a:srgbClr val="000000"/>
                </a:solidFill>
                <a:latin typeface="+mn-ea"/>
                <a:cs typeface="Telegraf"/>
                <a:sym typeface="Telegraf"/>
              </a:rPr>
              <a:t>Part </a:t>
            </a:r>
            <a:r>
              <a:rPr lang="en-US" altLang="ko-KR" sz="2398" dirty="0">
                <a:solidFill>
                  <a:srgbClr val="000000"/>
                </a:solidFill>
                <a:latin typeface="+mn-ea"/>
                <a:cs typeface="Telegraf"/>
                <a:sym typeface="Telegraf"/>
              </a:rPr>
              <a:t>4</a:t>
            </a:r>
            <a:endParaRPr lang="en-US" sz="2398" dirty="0">
              <a:solidFill>
                <a:srgbClr val="000000"/>
              </a:solidFill>
              <a:latin typeface="+mn-ea"/>
              <a:cs typeface="Telegraf"/>
              <a:sym typeface="Telegraf"/>
            </a:endParaRPr>
          </a:p>
        </p:txBody>
      </p:sp>
      <p:sp>
        <p:nvSpPr>
          <p:cNvPr id="12" name="TextBox 12">
            <a:extLst>
              <a:ext uri="{FF2B5EF4-FFF2-40B4-BE49-F238E27FC236}">
                <a16:creationId xmlns:a16="http://schemas.microsoft.com/office/drawing/2014/main" id="{C12CEE7D-C368-36A7-069C-2D9AA19B62B3}"/>
              </a:ext>
            </a:extLst>
          </p:cNvPr>
          <p:cNvSpPr txBox="1"/>
          <p:nvPr/>
        </p:nvSpPr>
        <p:spPr>
          <a:xfrm>
            <a:off x="1197103" y="5313758"/>
            <a:ext cx="1081367" cy="396968"/>
          </a:xfrm>
          <a:prstGeom prst="rect">
            <a:avLst/>
          </a:prstGeom>
        </p:spPr>
        <p:txBody>
          <a:bodyPr lIns="0" tIns="0" rIns="0" bIns="0" rtlCol="0" anchor="t">
            <a:spAutoFit/>
          </a:bodyPr>
          <a:lstStyle/>
          <a:p>
            <a:pPr marL="0" lvl="0" indent="0" algn="l">
              <a:lnSpc>
                <a:spcPts val="3357"/>
              </a:lnSpc>
              <a:spcBef>
                <a:spcPct val="0"/>
              </a:spcBef>
            </a:pPr>
            <a:r>
              <a:rPr lang="en-US" sz="2398" dirty="0">
                <a:solidFill>
                  <a:srgbClr val="000000"/>
                </a:solidFill>
                <a:latin typeface="+mn-ea"/>
                <a:cs typeface="Telegraf"/>
                <a:sym typeface="Telegraf"/>
              </a:rPr>
              <a:t>Part </a:t>
            </a:r>
            <a:r>
              <a:rPr lang="en-US" altLang="ko-KR" sz="2398" dirty="0">
                <a:solidFill>
                  <a:srgbClr val="000000"/>
                </a:solidFill>
                <a:latin typeface="+mn-ea"/>
                <a:cs typeface="Telegraf"/>
                <a:sym typeface="Telegraf"/>
              </a:rPr>
              <a:t>5</a:t>
            </a:r>
            <a:endParaRPr lang="en-US" sz="2398" dirty="0">
              <a:solidFill>
                <a:srgbClr val="000000"/>
              </a:solidFill>
              <a:latin typeface="+mn-ea"/>
              <a:cs typeface="Telegraf"/>
              <a:sym typeface="Telegraf"/>
            </a:endParaRPr>
          </a:p>
        </p:txBody>
      </p:sp>
      <p:sp>
        <p:nvSpPr>
          <p:cNvPr id="13" name="TextBox 13">
            <a:extLst>
              <a:ext uri="{FF2B5EF4-FFF2-40B4-BE49-F238E27FC236}">
                <a16:creationId xmlns:a16="http://schemas.microsoft.com/office/drawing/2014/main" id="{F2381D79-6317-33B3-3096-126E06AFA12E}"/>
              </a:ext>
            </a:extLst>
          </p:cNvPr>
          <p:cNvSpPr txBox="1"/>
          <p:nvPr/>
        </p:nvSpPr>
        <p:spPr>
          <a:xfrm>
            <a:off x="4036594" y="5402861"/>
            <a:ext cx="1424056" cy="396968"/>
          </a:xfrm>
          <a:prstGeom prst="rect">
            <a:avLst/>
          </a:prstGeom>
        </p:spPr>
        <p:txBody>
          <a:bodyPr lIns="0" tIns="0" rIns="0" bIns="0" rtlCol="0" anchor="t">
            <a:spAutoFit/>
          </a:bodyPr>
          <a:lstStyle/>
          <a:p>
            <a:pPr marL="0" lvl="0" indent="0" algn="l">
              <a:lnSpc>
                <a:spcPts val="3357"/>
              </a:lnSpc>
              <a:spcBef>
                <a:spcPct val="0"/>
              </a:spcBef>
            </a:pPr>
            <a:r>
              <a:rPr lang="en-US" altLang="ko-KR" sz="2398" dirty="0">
                <a:solidFill>
                  <a:srgbClr val="000000"/>
                </a:solidFill>
                <a:latin typeface="+mn-ea"/>
                <a:cs typeface="Telegraf"/>
                <a:sym typeface="Telegraf"/>
              </a:rPr>
              <a:t>5</a:t>
            </a:r>
            <a:r>
              <a:rPr lang="en-US" sz="2398" dirty="0">
                <a:solidFill>
                  <a:srgbClr val="000000"/>
                </a:solidFill>
                <a:latin typeface="+mn-ea"/>
                <a:cs typeface="Telegraf"/>
                <a:sym typeface="Telegraf"/>
              </a:rPr>
              <a:t>-1</a:t>
            </a:r>
          </a:p>
        </p:txBody>
      </p:sp>
      <p:sp>
        <p:nvSpPr>
          <p:cNvPr id="15" name="TextBox 15">
            <a:extLst>
              <a:ext uri="{FF2B5EF4-FFF2-40B4-BE49-F238E27FC236}">
                <a16:creationId xmlns:a16="http://schemas.microsoft.com/office/drawing/2014/main" id="{B2D6BFD3-D1F0-3C04-35E3-BA5649ADD5D0}"/>
              </a:ext>
            </a:extLst>
          </p:cNvPr>
          <p:cNvSpPr txBox="1"/>
          <p:nvPr/>
        </p:nvSpPr>
        <p:spPr>
          <a:xfrm>
            <a:off x="6765388" y="5402861"/>
            <a:ext cx="992079" cy="396968"/>
          </a:xfrm>
          <a:prstGeom prst="rect">
            <a:avLst/>
          </a:prstGeom>
        </p:spPr>
        <p:txBody>
          <a:bodyPr lIns="0" tIns="0" rIns="0" bIns="0" rtlCol="0" anchor="t">
            <a:spAutoFit/>
          </a:bodyPr>
          <a:lstStyle/>
          <a:p>
            <a:pPr marL="0" lvl="0" indent="0" algn="l">
              <a:lnSpc>
                <a:spcPts val="3357"/>
              </a:lnSpc>
              <a:spcBef>
                <a:spcPct val="0"/>
              </a:spcBef>
            </a:pPr>
            <a:r>
              <a:rPr lang="en-US" altLang="ko-KR" sz="2398" dirty="0">
                <a:solidFill>
                  <a:srgbClr val="000000"/>
                </a:solidFill>
                <a:latin typeface="+mn-ea"/>
                <a:cs typeface="Telegraf"/>
                <a:sym typeface="Telegraf"/>
              </a:rPr>
              <a:t>5</a:t>
            </a:r>
            <a:r>
              <a:rPr lang="en-US" sz="2398" dirty="0">
                <a:solidFill>
                  <a:srgbClr val="000000"/>
                </a:solidFill>
                <a:latin typeface="+mn-ea"/>
                <a:cs typeface="Telegraf"/>
                <a:sym typeface="Telegraf"/>
              </a:rPr>
              <a:t>-2</a:t>
            </a:r>
          </a:p>
        </p:txBody>
      </p:sp>
      <p:sp>
        <p:nvSpPr>
          <p:cNvPr id="17" name="TextBox 17">
            <a:extLst>
              <a:ext uri="{FF2B5EF4-FFF2-40B4-BE49-F238E27FC236}">
                <a16:creationId xmlns:a16="http://schemas.microsoft.com/office/drawing/2014/main" id="{5D4F8680-F08A-8B41-C2A4-BB5BFCF6C66E}"/>
              </a:ext>
            </a:extLst>
          </p:cNvPr>
          <p:cNvSpPr txBox="1"/>
          <p:nvPr/>
        </p:nvSpPr>
        <p:spPr>
          <a:xfrm>
            <a:off x="4036594" y="5899587"/>
            <a:ext cx="2092403" cy="370679"/>
          </a:xfrm>
          <a:prstGeom prst="rect">
            <a:avLst/>
          </a:prstGeom>
        </p:spPr>
        <p:txBody>
          <a:bodyPr wrap="square" lIns="0" tIns="0" rIns="0" bIns="0" rtlCol="0" anchor="t">
            <a:spAutoFit/>
          </a:bodyPr>
          <a:lstStyle/>
          <a:p>
            <a:pPr marL="0" lvl="0" indent="0" algn="l">
              <a:lnSpc>
                <a:spcPts val="3132"/>
              </a:lnSpc>
              <a:spcBef>
                <a:spcPct val="0"/>
              </a:spcBef>
            </a:pPr>
            <a:r>
              <a:rPr lang="ko-KR" altLang="en-US" sz="2237" b="1" spc="-80">
                <a:solidFill>
                  <a:srgbClr val="000000"/>
                </a:solidFill>
                <a:latin typeface="+mn-ea"/>
                <a:cs typeface="Source Han Sans KR Bold"/>
                <a:sym typeface="Source Han Sans KR Bold"/>
              </a:rPr>
              <a:t>화면 시연</a:t>
            </a:r>
            <a:endParaRPr lang="en-US" sz="2237" b="1" spc="-80" dirty="0">
              <a:solidFill>
                <a:srgbClr val="000000"/>
              </a:solidFill>
              <a:latin typeface="+mn-ea"/>
              <a:cs typeface="Source Han Sans KR Bold"/>
              <a:sym typeface="Source Han Sans KR Bold"/>
            </a:endParaRPr>
          </a:p>
        </p:txBody>
      </p:sp>
      <p:sp>
        <p:nvSpPr>
          <p:cNvPr id="18" name="TextBox 18">
            <a:extLst>
              <a:ext uri="{FF2B5EF4-FFF2-40B4-BE49-F238E27FC236}">
                <a16:creationId xmlns:a16="http://schemas.microsoft.com/office/drawing/2014/main" id="{7B0FA740-92B6-CA92-0E2D-F8F69DF9F1CE}"/>
              </a:ext>
            </a:extLst>
          </p:cNvPr>
          <p:cNvSpPr txBox="1"/>
          <p:nvPr/>
        </p:nvSpPr>
        <p:spPr>
          <a:xfrm>
            <a:off x="6765388" y="5880734"/>
            <a:ext cx="2804658" cy="370679"/>
          </a:xfrm>
          <a:prstGeom prst="rect">
            <a:avLst/>
          </a:prstGeom>
        </p:spPr>
        <p:txBody>
          <a:bodyPr lIns="0" tIns="0" rIns="0" bIns="0" rtlCol="0" anchor="t">
            <a:spAutoFit/>
          </a:bodyPr>
          <a:lstStyle/>
          <a:p>
            <a:pPr marL="0" lvl="0" indent="0" algn="l">
              <a:lnSpc>
                <a:spcPts val="3132"/>
              </a:lnSpc>
              <a:spcBef>
                <a:spcPct val="0"/>
              </a:spcBef>
            </a:pPr>
            <a:r>
              <a:rPr lang="ko-KR" altLang="en-US" sz="2237" b="1" spc="-80" dirty="0">
                <a:solidFill>
                  <a:srgbClr val="000000"/>
                </a:solidFill>
                <a:latin typeface="+mn-ea"/>
                <a:cs typeface="Source Han Sans KR Bold"/>
                <a:sym typeface="Source Han Sans KR Bold"/>
              </a:rPr>
              <a:t>기대효과</a:t>
            </a:r>
            <a:endParaRPr lang="en-US" sz="2237" b="1" spc="-80" dirty="0">
              <a:solidFill>
                <a:srgbClr val="000000"/>
              </a:solidFill>
              <a:latin typeface="+mn-ea"/>
              <a:cs typeface="Source Han Sans KR Bold"/>
              <a:sym typeface="Source Han Sans KR Bold"/>
            </a:endParaRPr>
          </a:p>
        </p:txBody>
      </p:sp>
      <p:sp>
        <p:nvSpPr>
          <p:cNvPr id="19" name="TextBox 19">
            <a:extLst>
              <a:ext uri="{FF2B5EF4-FFF2-40B4-BE49-F238E27FC236}">
                <a16:creationId xmlns:a16="http://schemas.microsoft.com/office/drawing/2014/main" id="{1BDCA8A3-4191-D582-3BAC-EB05B2EAAC2A}"/>
              </a:ext>
            </a:extLst>
          </p:cNvPr>
          <p:cNvSpPr txBox="1"/>
          <p:nvPr/>
        </p:nvSpPr>
        <p:spPr>
          <a:xfrm>
            <a:off x="9565410" y="5880734"/>
            <a:ext cx="2918446" cy="370679"/>
          </a:xfrm>
          <a:prstGeom prst="rect">
            <a:avLst/>
          </a:prstGeom>
        </p:spPr>
        <p:txBody>
          <a:bodyPr lIns="0" tIns="0" rIns="0" bIns="0" rtlCol="0" anchor="t">
            <a:spAutoFit/>
          </a:bodyPr>
          <a:lstStyle/>
          <a:p>
            <a:pPr marL="0" lvl="0" indent="0" algn="l">
              <a:lnSpc>
                <a:spcPts val="3132"/>
              </a:lnSpc>
              <a:spcBef>
                <a:spcPct val="0"/>
              </a:spcBef>
            </a:pPr>
            <a:r>
              <a:rPr lang="ko-KR" altLang="en-US" sz="2237" b="1" spc="-80" dirty="0">
                <a:solidFill>
                  <a:srgbClr val="000000"/>
                </a:solidFill>
                <a:latin typeface="+mn-ea"/>
                <a:cs typeface="Source Han Sans KR Bold"/>
                <a:sym typeface="Source Han Sans KR Bold"/>
              </a:rPr>
              <a:t>자체 피드백</a:t>
            </a:r>
            <a:endParaRPr lang="en-US" sz="2237" b="1" spc="-80" dirty="0">
              <a:solidFill>
                <a:srgbClr val="000000"/>
              </a:solidFill>
              <a:latin typeface="+mn-ea"/>
              <a:cs typeface="Source Han Sans KR Bold"/>
              <a:sym typeface="Source Han Sans KR Bold"/>
            </a:endParaRPr>
          </a:p>
        </p:txBody>
      </p:sp>
      <p:sp>
        <p:nvSpPr>
          <p:cNvPr id="20" name="TextBox 20">
            <a:extLst>
              <a:ext uri="{FF2B5EF4-FFF2-40B4-BE49-F238E27FC236}">
                <a16:creationId xmlns:a16="http://schemas.microsoft.com/office/drawing/2014/main" id="{E997DA83-1951-8A5C-AFA0-40B80E24BA9A}"/>
              </a:ext>
            </a:extLst>
          </p:cNvPr>
          <p:cNvSpPr txBox="1"/>
          <p:nvPr/>
        </p:nvSpPr>
        <p:spPr>
          <a:xfrm>
            <a:off x="1197103" y="787028"/>
            <a:ext cx="3736349" cy="457113"/>
          </a:xfrm>
          <a:prstGeom prst="rect">
            <a:avLst/>
          </a:prstGeom>
        </p:spPr>
        <p:txBody>
          <a:bodyPr lIns="0" tIns="0" rIns="0" bIns="0" rtlCol="0" anchor="t">
            <a:spAutoFit/>
          </a:bodyPr>
          <a:lstStyle/>
          <a:p>
            <a:pPr algn="l">
              <a:lnSpc>
                <a:spcPts val="3935"/>
              </a:lnSpc>
            </a:pPr>
            <a:r>
              <a:rPr lang="en-US" sz="2811">
                <a:solidFill>
                  <a:srgbClr val="000000"/>
                </a:solidFill>
                <a:latin typeface="+mn-ea"/>
                <a:cs typeface="Telegraf"/>
                <a:sym typeface="Telegraf"/>
              </a:rPr>
              <a:t>Content</a:t>
            </a:r>
          </a:p>
        </p:txBody>
      </p:sp>
      <p:sp>
        <p:nvSpPr>
          <p:cNvPr id="22" name="TextBox 22">
            <a:extLst>
              <a:ext uri="{FF2B5EF4-FFF2-40B4-BE49-F238E27FC236}">
                <a16:creationId xmlns:a16="http://schemas.microsoft.com/office/drawing/2014/main" id="{207A1F50-57C9-9996-3B3A-6BFAEE9549BF}"/>
              </a:ext>
            </a:extLst>
          </p:cNvPr>
          <p:cNvSpPr txBox="1"/>
          <p:nvPr/>
        </p:nvSpPr>
        <p:spPr>
          <a:xfrm>
            <a:off x="9565410" y="5402861"/>
            <a:ext cx="974922" cy="396968"/>
          </a:xfrm>
          <a:prstGeom prst="rect">
            <a:avLst/>
          </a:prstGeom>
        </p:spPr>
        <p:txBody>
          <a:bodyPr lIns="0" tIns="0" rIns="0" bIns="0" rtlCol="0" anchor="t">
            <a:spAutoFit/>
          </a:bodyPr>
          <a:lstStyle/>
          <a:p>
            <a:pPr marL="0" lvl="0" indent="0" algn="l">
              <a:lnSpc>
                <a:spcPts val="3357"/>
              </a:lnSpc>
              <a:spcBef>
                <a:spcPct val="0"/>
              </a:spcBef>
            </a:pPr>
            <a:r>
              <a:rPr lang="en-US" altLang="ko-KR" sz="2398" dirty="0">
                <a:solidFill>
                  <a:srgbClr val="000000"/>
                </a:solidFill>
                <a:latin typeface="+mn-ea"/>
                <a:cs typeface="Telegraf"/>
                <a:sym typeface="Telegraf"/>
              </a:rPr>
              <a:t>5</a:t>
            </a:r>
            <a:r>
              <a:rPr lang="en-US" sz="2398" dirty="0">
                <a:solidFill>
                  <a:srgbClr val="000000"/>
                </a:solidFill>
                <a:latin typeface="+mn-ea"/>
                <a:cs typeface="Telegraf"/>
                <a:sym typeface="Telegraf"/>
              </a:rPr>
              <a:t>-3</a:t>
            </a:r>
          </a:p>
        </p:txBody>
      </p:sp>
      <p:sp>
        <p:nvSpPr>
          <p:cNvPr id="23" name="TextBox 23">
            <a:extLst>
              <a:ext uri="{FF2B5EF4-FFF2-40B4-BE49-F238E27FC236}">
                <a16:creationId xmlns:a16="http://schemas.microsoft.com/office/drawing/2014/main" id="{8A062BF6-7719-B597-C6E7-B42819F8C69B}"/>
              </a:ext>
            </a:extLst>
          </p:cNvPr>
          <p:cNvSpPr txBox="1"/>
          <p:nvPr/>
        </p:nvSpPr>
        <p:spPr>
          <a:xfrm>
            <a:off x="1107683" y="1527188"/>
            <a:ext cx="6913999" cy="767244"/>
          </a:xfrm>
          <a:prstGeom prst="rect">
            <a:avLst/>
          </a:prstGeom>
        </p:spPr>
        <p:txBody>
          <a:bodyPr lIns="0" tIns="0" rIns="0" bIns="0" rtlCol="0" anchor="t">
            <a:spAutoFit/>
          </a:bodyPr>
          <a:lstStyle/>
          <a:p>
            <a:pPr algn="l">
              <a:lnSpc>
                <a:spcPts val="5903"/>
              </a:lnSpc>
            </a:pPr>
            <a:r>
              <a:rPr lang="en-US" sz="5622" b="1" spc="-376" dirty="0" err="1">
                <a:solidFill>
                  <a:srgbClr val="000000"/>
                </a:solidFill>
                <a:latin typeface="+mn-ea"/>
                <a:cs typeface="Source Han Sans KR Bold"/>
                <a:sym typeface="Source Han Sans KR Bold"/>
              </a:rPr>
              <a:t>목차</a:t>
            </a:r>
            <a:endParaRPr lang="en-US" sz="5622" b="1" spc="-376" dirty="0">
              <a:solidFill>
                <a:srgbClr val="000000"/>
              </a:solidFill>
              <a:latin typeface="+mn-ea"/>
              <a:cs typeface="Source Han Sans KR Bold"/>
              <a:sym typeface="Source Han Sans KR Bold"/>
            </a:endParaRPr>
          </a:p>
        </p:txBody>
      </p:sp>
      <p:sp>
        <p:nvSpPr>
          <p:cNvPr id="24" name="AutoShape 24">
            <a:extLst>
              <a:ext uri="{FF2B5EF4-FFF2-40B4-BE49-F238E27FC236}">
                <a16:creationId xmlns:a16="http://schemas.microsoft.com/office/drawing/2014/main" id="{47E1CCA2-4CBC-BFB8-F687-76F7E639D124}"/>
              </a:ext>
            </a:extLst>
          </p:cNvPr>
          <p:cNvSpPr/>
          <p:nvPr/>
        </p:nvSpPr>
        <p:spPr>
          <a:xfrm>
            <a:off x="1197103" y="4719103"/>
            <a:ext cx="14840564" cy="0"/>
          </a:xfrm>
          <a:prstGeom prst="line">
            <a:avLst/>
          </a:prstGeom>
          <a:ln w="9525" cap="rnd">
            <a:solidFill>
              <a:srgbClr val="DFDFDF"/>
            </a:solidFill>
            <a:prstDash val="solid"/>
            <a:headEnd type="none" w="sm" len="sm"/>
            <a:tailEnd type="none" w="sm" len="sm"/>
          </a:ln>
        </p:spPr>
      </p:sp>
    </p:spTree>
    <p:extLst>
      <p:ext uri="{BB962C8B-B14F-4D97-AF65-F5344CB8AC3E}">
        <p14:creationId xmlns:p14="http://schemas.microsoft.com/office/powerpoint/2010/main" val="393039270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5A85E0-98A8-DB29-7564-28256397614D}"/>
            </a:ext>
          </a:extLst>
        </p:cNvPr>
        <p:cNvGrpSpPr/>
        <p:nvPr/>
      </p:nvGrpSpPr>
      <p:grpSpPr>
        <a:xfrm>
          <a:off x="0" y="0"/>
          <a:ext cx="0" cy="0"/>
          <a:chOff x="0" y="0"/>
          <a:chExt cx="0" cy="0"/>
        </a:xfrm>
      </p:grpSpPr>
      <p:sp>
        <p:nvSpPr>
          <p:cNvPr id="17" name="AutoShape 17">
            <a:extLst>
              <a:ext uri="{FF2B5EF4-FFF2-40B4-BE49-F238E27FC236}">
                <a16:creationId xmlns:a16="http://schemas.microsoft.com/office/drawing/2014/main" id="{328F4802-4303-CFEE-4D8F-1259E327A944}"/>
              </a:ext>
            </a:extLst>
          </p:cNvPr>
          <p:cNvSpPr/>
          <p:nvPr/>
        </p:nvSpPr>
        <p:spPr>
          <a:xfrm>
            <a:off x="3294000" y="1074277"/>
            <a:ext cx="14076990" cy="0"/>
          </a:xfrm>
          <a:prstGeom prst="line">
            <a:avLst/>
          </a:prstGeom>
          <a:ln w="9525" cap="rnd">
            <a:solidFill>
              <a:srgbClr val="000000"/>
            </a:solidFill>
            <a:prstDash val="solid"/>
            <a:headEnd type="none" w="sm" len="sm"/>
            <a:tailEnd type="none" w="sm" len="sm"/>
          </a:ln>
        </p:spPr>
      </p:sp>
      <p:sp>
        <p:nvSpPr>
          <p:cNvPr id="26" name="TextBox 26">
            <a:extLst>
              <a:ext uri="{FF2B5EF4-FFF2-40B4-BE49-F238E27FC236}">
                <a16:creationId xmlns:a16="http://schemas.microsoft.com/office/drawing/2014/main" id="{14C9E037-8CF3-AEA8-C94E-392B72B27C8E}"/>
              </a:ext>
            </a:extLst>
          </p:cNvPr>
          <p:cNvSpPr txBox="1"/>
          <p:nvPr/>
        </p:nvSpPr>
        <p:spPr>
          <a:xfrm>
            <a:off x="1197103" y="795626"/>
            <a:ext cx="3736349" cy="500073"/>
          </a:xfrm>
          <a:prstGeom prst="rect">
            <a:avLst/>
          </a:prstGeom>
        </p:spPr>
        <p:txBody>
          <a:bodyPr lIns="0" tIns="0" rIns="0" bIns="0" rtlCol="0" anchor="t">
            <a:spAutoFit/>
          </a:bodyPr>
          <a:lstStyle/>
          <a:p>
            <a:pPr algn="l">
              <a:lnSpc>
                <a:spcPts val="4329"/>
              </a:lnSpc>
            </a:pPr>
            <a:r>
              <a:rPr lang="ko-KR" altLang="en-US" sz="3092" b="1" spc="-197" dirty="0">
                <a:solidFill>
                  <a:srgbClr val="000000"/>
                </a:solidFill>
                <a:latin typeface="+mn-ea"/>
                <a:cs typeface="Source Han Sans KR Bold"/>
                <a:sym typeface="Source Han Sans KR Bold"/>
              </a:rPr>
              <a:t>화면 기획서</a:t>
            </a:r>
          </a:p>
        </p:txBody>
      </p:sp>
      <p:sp>
        <p:nvSpPr>
          <p:cNvPr id="39" name="TextBox 12">
            <a:extLst>
              <a:ext uri="{FF2B5EF4-FFF2-40B4-BE49-F238E27FC236}">
                <a16:creationId xmlns:a16="http://schemas.microsoft.com/office/drawing/2014/main" id="{C836C56D-0B49-4395-F866-519BEB5F2A81}"/>
              </a:ext>
            </a:extLst>
          </p:cNvPr>
          <p:cNvSpPr txBox="1"/>
          <p:nvPr/>
        </p:nvSpPr>
        <p:spPr>
          <a:xfrm>
            <a:off x="11574000" y="547028"/>
            <a:ext cx="5796991" cy="956993"/>
          </a:xfrm>
          <a:prstGeom prst="rect">
            <a:avLst/>
          </a:prstGeom>
        </p:spPr>
        <p:txBody>
          <a:bodyPr wrap="square" lIns="0" tIns="0" rIns="0" bIns="0" rtlCol="0" anchor="t">
            <a:spAutoFit/>
          </a:bodyPr>
          <a:lstStyle/>
          <a:p>
            <a:pPr marL="0" lvl="0" indent="0" algn="r">
              <a:lnSpc>
                <a:spcPts val="3935"/>
              </a:lnSpc>
              <a:spcBef>
                <a:spcPct val="0"/>
              </a:spcBef>
            </a:pPr>
            <a:r>
              <a:rPr lang="en-US" sz="2800" dirty="0">
                <a:solidFill>
                  <a:schemeClr val="tx1">
                    <a:lumMod val="50000"/>
                    <a:lumOff val="50000"/>
                  </a:schemeClr>
                </a:solidFill>
                <a:latin typeface="+mn-ea"/>
                <a:cs typeface="Telegraf"/>
                <a:sym typeface="Telegraf"/>
              </a:rPr>
              <a:t>Part </a:t>
            </a:r>
            <a:r>
              <a:rPr lang="en-US" altLang="ko-KR" sz="2800" dirty="0">
                <a:solidFill>
                  <a:schemeClr val="tx1">
                    <a:lumMod val="50000"/>
                    <a:lumOff val="50000"/>
                  </a:schemeClr>
                </a:solidFill>
                <a:latin typeface="+mn-ea"/>
                <a:cs typeface="Telegraf"/>
                <a:sym typeface="Telegraf"/>
              </a:rPr>
              <a:t>4</a:t>
            </a:r>
            <a:r>
              <a:rPr lang="en-US" sz="2800" dirty="0">
                <a:solidFill>
                  <a:schemeClr val="tx1">
                    <a:lumMod val="50000"/>
                    <a:lumOff val="50000"/>
                  </a:schemeClr>
                </a:solidFill>
                <a:latin typeface="+mn-ea"/>
                <a:cs typeface="Telegraf"/>
                <a:sym typeface="Telegraf"/>
              </a:rPr>
              <a:t> </a:t>
            </a:r>
            <a:r>
              <a:rPr lang="en-US" altLang="ko-KR" sz="2800" dirty="0">
                <a:solidFill>
                  <a:schemeClr val="tx1">
                    <a:lumMod val="50000"/>
                    <a:lumOff val="50000"/>
                  </a:schemeClr>
                </a:solidFill>
                <a:latin typeface="+mn-ea"/>
                <a:cs typeface="Telegraf"/>
                <a:sym typeface="Telegraf"/>
              </a:rPr>
              <a:t>– </a:t>
            </a:r>
            <a:r>
              <a:rPr lang="ko-KR" altLang="en-US" sz="2800" dirty="0">
                <a:solidFill>
                  <a:schemeClr val="tx1">
                    <a:lumMod val="50000"/>
                    <a:lumOff val="50000"/>
                  </a:schemeClr>
                </a:solidFill>
                <a:latin typeface="+mn-ea"/>
                <a:cs typeface="Telegraf"/>
                <a:sym typeface="Telegraf"/>
              </a:rPr>
              <a:t>웹페이지 개발</a:t>
            </a:r>
          </a:p>
          <a:p>
            <a:pPr marL="0" lvl="0" indent="0" algn="r">
              <a:lnSpc>
                <a:spcPts val="3935"/>
              </a:lnSpc>
              <a:spcBef>
                <a:spcPct val="0"/>
              </a:spcBef>
            </a:pPr>
            <a:endParaRPr lang="en-US" sz="2800" dirty="0">
              <a:solidFill>
                <a:schemeClr val="tx1">
                  <a:lumMod val="50000"/>
                  <a:lumOff val="50000"/>
                </a:schemeClr>
              </a:solidFill>
              <a:latin typeface="+mn-ea"/>
              <a:cs typeface="Telegraf"/>
              <a:sym typeface="Telegraf"/>
            </a:endParaRPr>
          </a:p>
        </p:txBody>
      </p:sp>
      <p:pic>
        <p:nvPicPr>
          <p:cNvPr id="21" name="그림 20">
            <a:extLst>
              <a:ext uri="{FF2B5EF4-FFF2-40B4-BE49-F238E27FC236}">
                <a16:creationId xmlns:a16="http://schemas.microsoft.com/office/drawing/2014/main" id="{4A306E75-19F2-18F2-A022-7E8513C5007A}"/>
              </a:ext>
            </a:extLst>
          </p:cNvPr>
          <p:cNvPicPr>
            <a:picLocks noChangeAspect="1"/>
          </p:cNvPicPr>
          <p:nvPr/>
        </p:nvPicPr>
        <p:blipFill>
          <a:blip r:embed="rId2"/>
          <a:stretch>
            <a:fillRect/>
          </a:stretch>
        </p:blipFill>
        <p:spPr>
          <a:xfrm>
            <a:off x="1194869" y="1623281"/>
            <a:ext cx="9916995" cy="8531693"/>
          </a:xfrm>
          <a:prstGeom prst="rect">
            <a:avLst/>
          </a:prstGeom>
        </p:spPr>
      </p:pic>
      <p:sp>
        <p:nvSpPr>
          <p:cNvPr id="4" name="직사각형 3">
            <a:extLst>
              <a:ext uri="{FF2B5EF4-FFF2-40B4-BE49-F238E27FC236}">
                <a16:creationId xmlns:a16="http://schemas.microsoft.com/office/drawing/2014/main" id="{8C2CB98C-C77F-9543-417E-0B223E1140C9}"/>
              </a:ext>
            </a:extLst>
          </p:cNvPr>
          <p:cNvSpPr/>
          <p:nvPr/>
        </p:nvSpPr>
        <p:spPr>
          <a:xfrm>
            <a:off x="1314000" y="4028143"/>
            <a:ext cx="1980000" cy="5840357"/>
          </a:xfrm>
          <a:prstGeom prst="rect">
            <a:avLst/>
          </a:prstGeom>
          <a:noFill/>
          <a:ln w="508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직사각형 4">
            <a:extLst>
              <a:ext uri="{FF2B5EF4-FFF2-40B4-BE49-F238E27FC236}">
                <a16:creationId xmlns:a16="http://schemas.microsoft.com/office/drawing/2014/main" id="{1E60A09A-6793-E8BF-ED4D-52015A4A4DAC}"/>
              </a:ext>
            </a:extLst>
          </p:cNvPr>
          <p:cNvSpPr/>
          <p:nvPr/>
        </p:nvSpPr>
        <p:spPr>
          <a:xfrm>
            <a:off x="4554537" y="3028500"/>
            <a:ext cx="5309463" cy="2385000"/>
          </a:xfrm>
          <a:prstGeom prst="rect">
            <a:avLst/>
          </a:prstGeom>
          <a:noFill/>
          <a:ln w="508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6" name="표 5">
            <a:extLst>
              <a:ext uri="{FF2B5EF4-FFF2-40B4-BE49-F238E27FC236}">
                <a16:creationId xmlns:a16="http://schemas.microsoft.com/office/drawing/2014/main" id="{0CECC3D0-42E8-539D-4DB1-AB4A6D2403B5}"/>
              </a:ext>
            </a:extLst>
          </p:cNvPr>
          <p:cNvGraphicFramePr>
            <a:graphicFrameLocks noGrp="1"/>
          </p:cNvGraphicFramePr>
          <p:nvPr>
            <p:extLst>
              <p:ext uri="{D42A27DB-BD31-4B8C-83A1-F6EECF244321}">
                <p14:modId xmlns:p14="http://schemas.microsoft.com/office/powerpoint/2010/main" val="3444021232"/>
              </p:ext>
            </p:extLst>
          </p:nvPr>
        </p:nvGraphicFramePr>
        <p:xfrm>
          <a:off x="11934000" y="1601525"/>
          <a:ext cx="5940000" cy="7599754"/>
        </p:xfrm>
        <a:graphic>
          <a:graphicData uri="http://schemas.openxmlformats.org/drawingml/2006/table">
            <a:tbl>
              <a:tblPr firstRow="1" bandRow="1">
                <a:tableStyleId>{5C22544A-7EE6-4342-B048-85BDC9FD1C3A}</a:tableStyleId>
              </a:tblPr>
              <a:tblGrid>
                <a:gridCol w="619532">
                  <a:extLst>
                    <a:ext uri="{9D8B030D-6E8A-4147-A177-3AD203B41FA5}">
                      <a16:colId xmlns:a16="http://schemas.microsoft.com/office/drawing/2014/main" val="2027186928"/>
                    </a:ext>
                  </a:extLst>
                </a:gridCol>
                <a:gridCol w="1575754">
                  <a:extLst>
                    <a:ext uri="{9D8B030D-6E8A-4147-A177-3AD203B41FA5}">
                      <a16:colId xmlns:a16="http://schemas.microsoft.com/office/drawing/2014/main" val="872229010"/>
                    </a:ext>
                  </a:extLst>
                </a:gridCol>
                <a:gridCol w="3744714">
                  <a:extLst>
                    <a:ext uri="{9D8B030D-6E8A-4147-A177-3AD203B41FA5}">
                      <a16:colId xmlns:a16="http://schemas.microsoft.com/office/drawing/2014/main" val="1914048250"/>
                    </a:ext>
                  </a:extLst>
                </a:gridCol>
              </a:tblGrid>
              <a:tr h="528394">
                <a:tc>
                  <a:txBody>
                    <a:bodyPr/>
                    <a:lstStyle/>
                    <a:p>
                      <a:pPr algn="ctr" latinLnBrk="1"/>
                      <a:r>
                        <a:rPr lang="en-US" altLang="ko-KR" dirty="0"/>
                        <a:t>No</a:t>
                      </a:r>
                      <a:endParaRPr lang="ko-KR"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atinLnBrk="1"/>
                      <a:r>
                        <a:rPr lang="en-US" altLang="ko-KR"/>
                        <a:t>Title</a:t>
                      </a:r>
                      <a:endParaRPr lang="ko-KR"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atinLnBrk="1"/>
                      <a:r>
                        <a:rPr lang="en-US" altLang="ko-KR"/>
                        <a:t>Description</a:t>
                      </a:r>
                      <a:endParaRPr lang="ko-KR"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97240465"/>
                  </a:ext>
                </a:extLst>
              </a:tr>
              <a:tr h="448581">
                <a:tc>
                  <a:txBody>
                    <a:bodyPr/>
                    <a:lstStyle/>
                    <a:p>
                      <a:pPr algn="ctr" latinLnBrk="1"/>
                      <a:r>
                        <a:rPr lang="en-US" altLang="ko-KR"/>
                        <a:t>1</a:t>
                      </a:r>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atinLnBrk="1"/>
                      <a:r>
                        <a:rPr lang="en-US" altLang="ko-KR" dirty="0"/>
                        <a:t>Recent Chats</a:t>
                      </a:r>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285750" indent="-285750" latinLnBrk="1">
                        <a:buFontTx/>
                        <a:buChar char="-"/>
                      </a:pPr>
                      <a:r>
                        <a:rPr lang="en-US" altLang="ko-KR" dirty="0"/>
                        <a:t>1</a:t>
                      </a:r>
                      <a:r>
                        <a:rPr lang="ko-KR" altLang="en-US" dirty="0"/>
                        <a:t>번 이상 채팅이 확인되면 최근 </a:t>
                      </a:r>
                      <a:r>
                        <a:rPr lang="ko-KR" altLang="en-US" dirty="0" err="1"/>
                        <a:t>챗</a:t>
                      </a:r>
                      <a:r>
                        <a:rPr lang="ko-KR" altLang="en-US" dirty="0"/>
                        <a:t> 목록 생성</a:t>
                      </a:r>
                      <a:endParaRPr lang="en-US" altLang="ko-KR" dirty="0"/>
                    </a:p>
                    <a:p>
                      <a:pPr marL="285750" indent="-285750" latinLnBrk="1">
                        <a:buFontTx/>
                        <a:buChar char="-"/>
                      </a:pPr>
                      <a:r>
                        <a:rPr lang="ko-KR" altLang="en-US" dirty="0"/>
                        <a:t>시간 내림차순 정렬</a:t>
                      </a:r>
                      <a:r>
                        <a:rPr lang="en-US" altLang="ko-KR" dirty="0"/>
                        <a:t>(</a:t>
                      </a:r>
                      <a:r>
                        <a:rPr lang="ko-KR" altLang="en-US" dirty="0"/>
                        <a:t>가장 최근 채팅이 </a:t>
                      </a:r>
                      <a:r>
                        <a:rPr lang="ko-KR" altLang="en-US" dirty="0" err="1"/>
                        <a:t>최상단</a:t>
                      </a:r>
                      <a:r>
                        <a:rPr lang="en-US" altLang="ko-KR"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69317620"/>
                  </a:ext>
                </a:extLst>
              </a:tr>
              <a:tr h="528394">
                <a:tc>
                  <a:txBody>
                    <a:bodyPr/>
                    <a:lstStyle/>
                    <a:p>
                      <a:pPr algn="ctr" latinLnBrk="1"/>
                      <a:r>
                        <a:rPr lang="en-US" altLang="ko-KR"/>
                        <a:t>2</a:t>
                      </a:r>
                      <a:endParaRPr lang="ko-KR"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atinLnBrk="1"/>
                      <a:r>
                        <a:rPr lang="ko-KR" altLang="en-US" dirty="0"/>
                        <a:t>채팅 바디</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atinLnBrk="1"/>
                      <a:r>
                        <a:rPr lang="en-US" altLang="ko-KR" dirty="0"/>
                        <a:t>[</a:t>
                      </a:r>
                      <a:r>
                        <a:rPr lang="ko-KR" altLang="en-US" dirty="0"/>
                        <a:t>디폴트</a:t>
                      </a:r>
                      <a:r>
                        <a:rPr lang="en-US" altLang="ko-KR" dirty="0"/>
                        <a:t>]</a:t>
                      </a:r>
                    </a:p>
                    <a:p>
                      <a:pPr marL="285750" indent="-285750" latinLnBrk="1">
                        <a:buFontTx/>
                        <a:buChar char="-"/>
                      </a:pPr>
                      <a:r>
                        <a:rPr lang="ko-KR" altLang="en-US" dirty="0"/>
                        <a:t>좌측 위치</a:t>
                      </a:r>
                      <a:r>
                        <a:rPr lang="en-US" altLang="ko-KR" dirty="0"/>
                        <a:t>(</a:t>
                      </a:r>
                      <a:r>
                        <a:rPr lang="ko-KR" altLang="en-US" dirty="0"/>
                        <a:t>로고</a:t>
                      </a:r>
                      <a:r>
                        <a:rPr lang="en-US" altLang="ko-KR" dirty="0"/>
                        <a:t>)</a:t>
                      </a:r>
                    </a:p>
                    <a:p>
                      <a:pPr marL="285750" indent="-285750" latinLnBrk="1">
                        <a:buFontTx/>
                        <a:buChar char="-"/>
                      </a:pPr>
                      <a:r>
                        <a:rPr lang="ko-KR" altLang="en-US" dirty="0"/>
                        <a:t>페르소나 번호</a:t>
                      </a:r>
                      <a:r>
                        <a:rPr lang="en-US" altLang="ko-KR" dirty="0"/>
                        <a:t>+</a:t>
                      </a:r>
                      <a:r>
                        <a:rPr lang="ko-KR" altLang="en-US" dirty="0"/>
                        <a:t>이름</a:t>
                      </a:r>
                      <a:endParaRPr lang="en-US" altLang="ko-KR" dirty="0"/>
                    </a:p>
                    <a:p>
                      <a:pPr marL="285750" indent="-285750" latinLnBrk="1">
                        <a:buFontTx/>
                        <a:buChar char="-"/>
                      </a:pPr>
                      <a:r>
                        <a:rPr lang="ko-KR" altLang="en-US" dirty="0"/>
                        <a:t>페르소나 프로필 출력</a:t>
                      </a:r>
                      <a:endParaRPr lang="en-US" altLang="ko-KR" dirty="0"/>
                    </a:p>
                    <a:p>
                      <a:pPr marL="0" indent="0" latinLnBrk="1">
                        <a:buFontTx/>
                        <a:buNone/>
                      </a:pPr>
                      <a:r>
                        <a:rPr lang="en-US" altLang="ko-KR" dirty="0"/>
                        <a:t>[</a:t>
                      </a:r>
                      <a:r>
                        <a:rPr lang="ko-KR" altLang="en-US" dirty="0"/>
                        <a:t>질문 채팅 </a:t>
                      </a:r>
                      <a:r>
                        <a:rPr lang="ko-KR" altLang="en-US" dirty="0" err="1"/>
                        <a:t>입력시</a:t>
                      </a:r>
                      <a:r>
                        <a:rPr lang="ko-KR" altLang="en-US" dirty="0"/>
                        <a:t> </a:t>
                      </a:r>
                      <a:r>
                        <a:rPr lang="en-US" altLang="ko-KR" dirty="0"/>
                        <a:t>]</a:t>
                      </a:r>
                    </a:p>
                    <a:p>
                      <a:pPr marL="285750" indent="-285750" latinLnBrk="1">
                        <a:buFontTx/>
                        <a:buChar char="-"/>
                      </a:pPr>
                      <a:r>
                        <a:rPr lang="ko-KR" altLang="en-US" dirty="0"/>
                        <a:t>우측 위치</a:t>
                      </a:r>
                      <a:r>
                        <a:rPr lang="en-US" altLang="ko-KR" dirty="0"/>
                        <a:t>(</a:t>
                      </a:r>
                      <a:r>
                        <a:rPr lang="ko-KR" altLang="en-US" dirty="0"/>
                        <a:t>백그라운드 컬러</a:t>
                      </a:r>
                      <a:r>
                        <a:rPr lang="en-US" altLang="ko-KR" dirty="0"/>
                        <a:t>)</a:t>
                      </a:r>
                    </a:p>
                    <a:p>
                      <a:pPr marL="285750" indent="-285750" latinLnBrk="1">
                        <a:buFontTx/>
                        <a:buChar char="-"/>
                      </a:pPr>
                      <a:r>
                        <a:rPr lang="en-US" altLang="ko-KR" dirty="0"/>
                        <a:t>1</a:t>
                      </a:r>
                      <a:r>
                        <a:rPr lang="ko-KR" altLang="en-US" dirty="0"/>
                        <a:t>줄 한글 약 </a:t>
                      </a:r>
                      <a:r>
                        <a:rPr lang="en-US" altLang="ko-KR" dirty="0"/>
                        <a:t>30</a:t>
                      </a:r>
                      <a:r>
                        <a:rPr lang="ko-KR" altLang="en-US" dirty="0"/>
                        <a:t>자 내외</a:t>
                      </a:r>
                      <a:r>
                        <a:rPr lang="en-US" altLang="ko-KR" dirty="0"/>
                        <a:t> </a:t>
                      </a:r>
                      <a:r>
                        <a:rPr lang="ko-KR" altLang="en-US" dirty="0"/>
                        <a:t>초과시 </a:t>
                      </a:r>
                      <a:br>
                        <a:rPr lang="en-US" altLang="ko-KR" dirty="0"/>
                      </a:br>
                      <a:r>
                        <a:rPr lang="ko-KR" altLang="en-US" dirty="0"/>
                        <a:t>내려쓰기</a:t>
                      </a:r>
                      <a:endParaRPr lang="en-US" altLang="ko-KR" dirty="0"/>
                    </a:p>
                    <a:p>
                      <a:pPr marL="0" indent="0" latinLnBrk="1">
                        <a:buFontTx/>
                        <a:buNone/>
                      </a:pPr>
                      <a:r>
                        <a:rPr lang="en-US" altLang="ko-KR" dirty="0"/>
                        <a:t>[GPT</a:t>
                      </a:r>
                      <a:r>
                        <a:rPr lang="ko-KR" altLang="en-US" dirty="0"/>
                        <a:t> </a:t>
                      </a:r>
                      <a:r>
                        <a:rPr lang="ko-KR" altLang="en-US" dirty="0" err="1"/>
                        <a:t>답변시</a:t>
                      </a:r>
                      <a:r>
                        <a:rPr lang="en-US" altLang="ko-KR" dirty="0"/>
                        <a:t>]</a:t>
                      </a:r>
                    </a:p>
                    <a:p>
                      <a:pPr marL="285750" indent="-285750" latinLnBrk="1">
                        <a:buFontTx/>
                        <a:buChar char="-"/>
                      </a:pPr>
                      <a:r>
                        <a:rPr lang="ko-KR" altLang="en-US" dirty="0"/>
                        <a:t>좌측부터 출력</a:t>
                      </a:r>
                      <a:endParaRPr lang="en-US" altLang="ko-KR" dirty="0"/>
                    </a:p>
                    <a:p>
                      <a:pPr marL="285750" indent="-285750" latinLnBrk="1">
                        <a:buFontTx/>
                        <a:buChar char="-"/>
                      </a:pPr>
                      <a:r>
                        <a:rPr lang="en-US" altLang="ko-KR" dirty="0"/>
                        <a:t>1</a:t>
                      </a:r>
                      <a:r>
                        <a:rPr lang="ko-KR" altLang="en-US" dirty="0"/>
                        <a:t>줄 한글 약 </a:t>
                      </a:r>
                      <a:r>
                        <a:rPr lang="en-US" altLang="ko-KR" dirty="0"/>
                        <a:t>45</a:t>
                      </a:r>
                      <a:r>
                        <a:rPr lang="ko-KR" altLang="en-US" dirty="0"/>
                        <a:t>자 내외</a:t>
                      </a:r>
                      <a:r>
                        <a:rPr lang="en-US" altLang="ko-KR" dirty="0"/>
                        <a:t> </a:t>
                      </a:r>
                      <a:r>
                        <a:rPr lang="ko-KR" altLang="en-US" dirty="0"/>
                        <a:t>초과시 </a:t>
                      </a:r>
                      <a:br>
                        <a:rPr lang="en-US" altLang="ko-KR" dirty="0"/>
                      </a:br>
                      <a:r>
                        <a:rPr lang="ko-KR" altLang="en-US" dirty="0"/>
                        <a:t>내려쓰기</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421185158"/>
                  </a:ext>
                </a:extLst>
              </a:tr>
              <a:tr h="528394">
                <a:tc>
                  <a:txBody>
                    <a:bodyPr/>
                    <a:lstStyle/>
                    <a:p>
                      <a:pPr algn="ctr" latinLnBrk="1"/>
                      <a:r>
                        <a:rPr lang="en-US" altLang="ko-KR"/>
                        <a:t>3</a:t>
                      </a:r>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atinLnBrk="1"/>
                      <a:r>
                        <a:rPr lang="ko-KR" altLang="en-US" dirty="0" err="1"/>
                        <a:t>입력창</a:t>
                      </a:r>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indent="0" latinLnBrk="1">
                        <a:buFontTx/>
                        <a:buNone/>
                      </a:pPr>
                      <a:r>
                        <a:rPr lang="en-US" altLang="ko-KR" dirty="0"/>
                        <a:t>[Place Holder]</a:t>
                      </a:r>
                    </a:p>
                    <a:p>
                      <a:pPr marL="0" indent="0" latinLnBrk="1">
                        <a:buFontTx/>
                        <a:buNone/>
                      </a:pPr>
                      <a:r>
                        <a:rPr lang="en-US" altLang="ko-KR" sz="1400" dirty="0"/>
                        <a:t>‘</a:t>
                      </a:r>
                      <a:r>
                        <a:rPr lang="ko-KR" altLang="en-US" sz="1400" dirty="0"/>
                        <a:t>어떤 비즈니스 시뮬레이션을 원하시나요</a:t>
                      </a:r>
                      <a:r>
                        <a:rPr lang="en-US" altLang="ko-KR" sz="1400" dirty="0"/>
                        <a:t>? </a:t>
                      </a:r>
                      <a:br>
                        <a:rPr lang="en-US" altLang="ko-KR" sz="1400" dirty="0"/>
                      </a:br>
                      <a:r>
                        <a:rPr lang="ko-KR" altLang="en-US" sz="1400" dirty="0"/>
                        <a:t>신제품</a:t>
                      </a:r>
                      <a:r>
                        <a:rPr lang="en-US" altLang="ko-KR" sz="1400" dirty="0"/>
                        <a:t>, </a:t>
                      </a:r>
                      <a:r>
                        <a:rPr lang="ko-KR" altLang="en-US" sz="1400" dirty="0"/>
                        <a:t>기존제품에 대한 구매의향을 물어보세요</a:t>
                      </a:r>
                      <a:r>
                        <a:rPr lang="en-US" altLang="ko-KR" sz="1400" dirty="0"/>
                        <a:t>.</a:t>
                      </a:r>
                      <a:br>
                        <a:rPr lang="en-US" altLang="ko-KR" sz="1400" dirty="0"/>
                      </a:br>
                      <a:r>
                        <a:rPr lang="ko-KR" altLang="en-US" sz="1400" dirty="0"/>
                        <a:t>또는 어떤 프로모션을 했을 때 이 고객이 구매할 의향이 생길지 물어 볼 수 있습니다</a:t>
                      </a:r>
                      <a:r>
                        <a:rPr lang="en-US" altLang="ko-KR" sz="1400" dirty="0"/>
                        <a:t>.’</a:t>
                      </a:r>
                    </a:p>
                    <a:p>
                      <a:pPr marL="0" indent="0" latinLnBrk="1">
                        <a:buFontTx/>
                        <a:buNone/>
                      </a:pPr>
                      <a:r>
                        <a:rPr lang="en-US" altLang="ko-KR" dirty="0"/>
                        <a:t>[</a:t>
                      </a:r>
                      <a:r>
                        <a:rPr lang="ko-KR" altLang="en-US" dirty="0"/>
                        <a:t>입력버튼</a:t>
                      </a:r>
                      <a:r>
                        <a:rPr lang="en-US" altLang="ko-KR" dirty="0"/>
                        <a:t>]</a:t>
                      </a:r>
                    </a:p>
                    <a:p>
                      <a:pPr marL="0" indent="0" latinLnBrk="1">
                        <a:buFontTx/>
                        <a:buNone/>
                      </a:pPr>
                      <a:r>
                        <a:rPr lang="en-US" altLang="ko-KR" dirty="0"/>
                        <a:t>- Enter </a:t>
                      </a:r>
                      <a:r>
                        <a:rPr lang="ko-KR" altLang="en-US" dirty="0"/>
                        <a:t>키 </a:t>
                      </a:r>
                      <a:r>
                        <a:rPr lang="en-US" altLang="ko-KR" dirty="0"/>
                        <a:t>/ </a:t>
                      </a:r>
                      <a:r>
                        <a:rPr lang="ko-KR" altLang="en-US" dirty="0"/>
                        <a:t>입력버튼 </a:t>
                      </a:r>
                      <a:r>
                        <a:rPr lang="en-US" altLang="ko-KR" dirty="0"/>
                        <a:t>: </a:t>
                      </a:r>
                      <a:r>
                        <a:rPr lang="ko-KR" altLang="en-US" dirty="0" err="1"/>
                        <a:t>채팅창</a:t>
                      </a:r>
                      <a:r>
                        <a:rPr lang="ko-KR" altLang="en-US" dirty="0"/>
                        <a:t> 입력</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03525348"/>
                  </a:ext>
                </a:extLst>
              </a:tr>
              <a:tr h="264197">
                <a:tc>
                  <a:txBody>
                    <a:bodyPr/>
                    <a:lstStyle/>
                    <a:p>
                      <a:pPr algn="ctr" latinLnBrk="1"/>
                      <a:r>
                        <a:rPr lang="en-US" altLang="ko-KR" dirty="0"/>
                        <a:t>4</a:t>
                      </a:r>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atinLnBrk="1"/>
                      <a:r>
                        <a:rPr lang="ko-KR" altLang="en-US" dirty="0"/>
                        <a:t>안내문구</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285750" indent="-285750" latinLnBrk="1">
                        <a:buFontTx/>
                        <a:buChar char="-"/>
                      </a:pPr>
                      <a:r>
                        <a:rPr lang="en-US" altLang="ko-KR" sz="1400" dirty="0"/>
                        <a:t>Chill Tuna </a:t>
                      </a:r>
                      <a:r>
                        <a:rPr lang="ko-KR" altLang="en-US" sz="1400" dirty="0"/>
                        <a:t>비즈니스 시뮬레이터는 실수를 할 수 있습니다</a:t>
                      </a:r>
                      <a:r>
                        <a:rPr lang="en-US" altLang="ko-KR" sz="1400" dirty="0"/>
                        <a:t>. </a:t>
                      </a:r>
                      <a:r>
                        <a:rPr lang="ko-KR" altLang="en-US" sz="1400" dirty="0"/>
                        <a:t>참고용으로 사용하세요</a:t>
                      </a:r>
                      <a:r>
                        <a:rPr lang="en-US" altLang="ko-KR" sz="1400" dirty="0"/>
                        <a:t>.</a:t>
                      </a:r>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595678109"/>
                  </a:ext>
                </a:extLst>
              </a:tr>
            </a:tbl>
          </a:graphicData>
        </a:graphic>
      </p:graphicFrame>
      <p:sp>
        <p:nvSpPr>
          <p:cNvPr id="7" name="직사각형 6">
            <a:extLst>
              <a:ext uri="{FF2B5EF4-FFF2-40B4-BE49-F238E27FC236}">
                <a16:creationId xmlns:a16="http://schemas.microsoft.com/office/drawing/2014/main" id="{8288E3A2-4D0C-C865-6ABF-376D2578737D}"/>
              </a:ext>
            </a:extLst>
          </p:cNvPr>
          <p:cNvSpPr/>
          <p:nvPr/>
        </p:nvSpPr>
        <p:spPr>
          <a:xfrm>
            <a:off x="4554537" y="8158500"/>
            <a:ext cx="5309463" cy="1054223"/>
          </a:xfrm>
          <a:prstGeom prst="rect">
            <a:avLst/>
          </a:prstGeom>
          <a:noFill/>
          <a:ln w="508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직사각형 8">
            <a:extLst>
              <a:ext uri="{FF2B5EF4-FFF2-40B4-BE49-F238E27FC236}">
                <a16:creationId xmlns:a16="http://schemas.microsoft.com/office/drawing/2014/main" id="{69BB14A9-EC19-2430-9696-FFF91749FF32}"/>
              </a:ext>
            </a:extLst>
          </p:cNvPr>
          <p:cNvSpPr/>
          <p:nvPr/>
        </p:nvSpPr>
        <p:spPr>
          <a:xfrm>
            <a:off x="4554537" y="9248763"/>
            <a:ext cx="5309463" cy="512963"/>
          </a:xfrm>
          <a:prstGeom prst="rect">
            <a:avLst/>
          </a:prstGeom>
          <a:noFill/>
          <a:ln w="508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69447448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65A634-BE08-07EF-0FA4-E6944C399063}"/>
            </a:ext>
          </a:extLst>
        </p:cNvPr>
        <p:cNvGrpSpPr/>
        <p:nvPr/>
      </p:nvGrpSpPr>
      <p:grpSpPr>
        <a:xfrm>
          <a:off x="0" y="0"/>
          <a:ext cx="0" cy="0"/>
          <a:chOff x="0" y="0"/>
          <a:chExt cx="0" cy="0"/>
        </a:xfrm>
      </p:grpSpPr>
      <p:sp>
        <p:nvSpPr>
          <p:cNvPr id="17" name="AutoShape 17">
            <a:extLst>
              <a:ext uri="{FF2B5EF4-FFF2-40B4-BE49-F238E27FC236}">
                <a16:creationId xmlns:a16="http://schemas.microsoft.com/office/drawing/2014/main" id="{97B72CFB-AE93-2883-0FF7-C79F116217ED}"/>
              </a:ext>
            </a:extLst>
          </p:cNvPr>
          <p:cNvSpPr/>
          <p:nvPr/>
        </p:nvSpPr>
        <p:spPr>
          <a:xfrm>
            <a:off x="3294000" y="1074277"/>
            <a:ext cx="14076990" cy="0"/>
          </a:xfrm>
          <a:prstGeom prst="line">
            <a:avLst/>
          </a:prstGeom>
          <a:ln w="9525" cap="rnd">
            <a:solidFill>
              <a:srgbClr val="000000"/>
            </a:solidFill>
            <a:prstDash val="solid"/>
            <a:headEnd type="none" w="sm" len="sm"/>
            <a:tailEnd type="none" w="sm" len="sm"/>
          </a:ln>
        </p:spPr>
      </p:sp>
      <p:sp>
        <p:nvSpPr>
          <p:cNvPr id="26" name="TextBox 26">
            <a:extLst>
              <a:ext uri="{FF2B5EF4-FFF2-40B4-BE49-F238E27FC236}">
                <a16:creationId xmlns:a16="http://schemas.microsoft.com/office/drawing/2014/main" id="{E99CAF33-1970-7DBD-A701-D7614E5152A2}"/>
              </a:ext>
            </a:extLst>
          </p:cNvPr>
          <p:cNvSpPr txBox="1"/>
          <p:nvPr/>
        </p:nvSpPr>
        <p:spPr>
          <a:xfrm>
            <a:off x="1197103" y="795626"/>
            <a:ext cx="3736349" cy="500073"/>
          </a:xfrm>
          <a:prstGeom prst="rect">
            <a:avLst/>
          </a:prstGeom>
        </p:spPr>
        <p:txBody>
          <a:bodyPr lIns="0" tIns="0" rIns="0" bIns="0" rtlCol="0" anchor="t">
            <a:spAutoFit/>
          </a:bodyPr>
          <a:lstStyle/>
          <a:p>
            <a:pPr algn="l">
              <a:lnSpc>
                <a:spcPts val="4329"/>
              </a:lnSpc>
            </a:pPr>
            <a:r>
              <a:rPr lang="ko-KR" altLang="en-US" sz="3092" b="1" spc="-197" dirty="0">
                <a:solidFill>
                  <a:srgbClr val="000000"/>
                </a:solidFill>
                <a:latin typeface="+mn-ea"/>
                <a:cs typeface="Source Han Sans KR Bold"/>
                <a:sym typeface="Source Han Sans KR Bold"/>
              </a:rPr>
              <a:t>플로우 차트</a:t>
            </a:r>
          </a:p>
        </p:txBody>
      </p:sp>
      <p:sp>
        <p:nvSpPr>
          <p:cNvPr id="39" name="TextBox 12">
            <a:extLst>
              <a:ext uri="{FF2B5EF4-FFF2-40B4-BE49-F238E27FC236}">
                <a16:creationId xmlns:a16="http://schemas.microsoft.com/office/drawing/2014/main" id="{8843FA58-4236-5BC1-BF56-013666265496}"/>
              </a:ext>
            </a:extLst>
          </p:cNvPr>
          <p:cNvSpPr txBox="1"/>
          <p:nvPr/>
        </p:nvSpPr>
        <p:spPr>
          <a:xfrm>
            <a:off x="11574000" y="547028"/>
            <a:ext cx="5796991" cy="956993"/>
          </a:xfrm>
          <a:prstGeom prst="rect">
            <a:avLst/>
          </a:prstGeom>
        </p:spPr>
        <p:txBody>
          <a:bodyPr wrap="square" lIns="0" tIns="0" rIns="0" bIns="0" rtlCol="0" anchor="t">
            <a:spAutoFit/>
          </a:bodyPr>
          <a:lstStyle/>
          <a:p>
            <a:pPr marL="0" lvl="0" indent="0" algn="r">
              <a:lnSpc>
                <a:spcPts val="3935"/>
              </a:lnSpc>
              <a:spcBef>
                <a:spcPct val="0"/>
              </a:spcBef>
            </a:pPr>
            <a:r>
              <a:rPr lang="en-US" sz="2800" dirty="0">
                <a:solidFill>
                  <a:schemeClr val="tx1">
                    <a:lumMod val="50000"/>
                    <a:lumOff val="50000"/>
                  </a:schemeClr>
                </a:solidFill>
                <a:latin typeface="+mn-ea"/>
                <a:cs typeface="Telegraf"/>
                <a:sym typeface="Telegraf"/>
              </a:rPr>
              <a:t>Part </a:t>
            </a:r>
            <a:r>
              <a:rPr lang="en-US" altLang="ko-KR" sz="2800" dirty="0">
                <a:solidFill>
                  <a:schemeClr val="tx1">
                    <a:lumMod val="50000"/>
                    <a:lumOff val="50000"/>
                  </a:schemeClr>
                </a:solidFill>
                <a:latin typeface="+mn-ea"/>
                <a:cs typeface="Telegraf"/>
                <a:sym typeface="Telegraf"/>
              </a:rPr>
              <a:t>4</a:t>
            </a:r>
            <a:r>
              <a:rPr lang="en-US" sz="2800" dirty="0">
                <a:solidFill>
                  <a:schemeClr val="tx1">
                    <a:lumMod val="50000"/>
                    <a:lumOff val="50000"/>
                  </a:schemeClr>
                </a:solidFill>
                <a:latin typeface="+mn-ea"/>
                <a:cs typeface="Telegraf"/>
                <a:sym typeface="Telegraf"/>
              </a:rPr>
              <a:t> </a:t>
            </a:r>
            <a:r>
              <a:rPr lang="en-US" altLang="ko-KR" sz="2800" dirty="0">
                <a:solidFill>
                  <a:schemeClr val="tx1">
                    <a:lumMod val="50000"/>
                    <a:lumOff val="50000"/>
                  </a:schemeClr>
                </a:solidFill>
                <a:latin typeface="+mn-ea"/>
                <a:cs typeface="Telegraf"/>
                <a:sym typeface="Telegraf"/>
              </a:rPr>
              <a:t>– </a:t>
            </a:r>
            <a:r>
              <a:rPr lang="ko-KR" altLang="en-US" sz="2800" dirty="0">
                <a:solidFill>
                  <a:schemeClr val="tx1">
                    <a:lumMod val="50000"/>
                    <a:lumOff val="50000"/>
                  </a:schemeClr>
                </a:solidFill>
                <a:latin typeface="+mn-ea"/>
                <a:cs typeface="Telegraf"/>
                <a:sym typeface="Telegraf"/>
              </a:rPr>
              <a:t>웹페이지 개발</a:t>
            </a:r>
          </a:p>
          <a:p>
            <a:pPr marL="0" lvl="0" indent="0" algn="r">
              <a:lnSpc>
                <a:spcPts val="3935"/>
              </a:lnSpc>
              <a:spcBef>
                <a:spcPct val="0"/>
              </a:spcBef>
            </a:pPr>
            <a:endParaRPr lang="en-US" sz="2800" dirty="0">
              <a:solidFill>
                <a:schemeClr val="tx1">
                  <a:lumMod val="50000"/>
                  <a:lumOff val="50000"/>
                </a:schemeClr>
              </a:solidFill>
              <a:latin typeface="+mn-ea"/>
              <a:cs typeface="Telegraf"/>
              <a:sym typeface="Telegraf"/>
            </a:endParaRPr>
          </a:p>
        </p:txBody>
      </p:sp>
    </p:spTree>
    <p:extLst>
      <p:ext uri="{BB962C8B-B14F-4D97-AF65-F5344CB8AC3E}">
        <p14:creationId xmlns:p14="http://schemas.microsoft.com/office/powerpoint/2010/main" val="7581455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C817B4-4989-D583-3D91-FACE18908780}"/>
            </a:ext>
          </a:extLst>
        </p:cNvPr>
        <p:cNvGrpSpPr/>
        <p:nvPr/>
      </p:nvGrpSpPr>
      <p:grpSpPr>
        <a:xfrm>
          <a:off x="0" y="0"/>
          <a:ext cx="0" cy="0"/>
          <a:chOff x="0" y="0"/>
          <a:chExt cx="0" cy="0"/>
        </a:xfrm>
      </p:grpSpPr>
      <p:sp>
        <p:nvSpPr>
          <p:cNvPr id="4" name="TextBox 4">
            <a:extLst>
              <a:ext uri="{FF2B5EF4-FFF2-40B4-BE49-F238E27FC236}">
                <a16:creationId xmlns:a16="http://schemas.microsoft.com/office/drawing/2014/main" id="{90B46399-1FEC-3ED2-CF90-5863345915DF}"/>
              </a:ext>
            </a:extLst>
          </p:cNvPr>
          <p:cNvSpPr txBox="1"/>
          <p:nvPr/>
        </p:nvSpPr>
        <p:spPr>
          <a:xfrm>
            <a:off x="16716877" y="8776205"/>
            <a:ext cx="1242680" cy="425166"/>
          </a:xfrm>
          <a:prstGeom prst="rect">
            <a:avLst/>
          </a:prstGeom>
        </p:spPr>
        <p:txBody>
          <a:bodyPr lIns="0" tIns="0" rIns="0" bIns="0" rtlCol="0" anchor="t">
            <a:spAutoFit/>
          </a:bodyPr>
          <a:lstStyle/>
          <a:p>
            <a:pPr algn="just">
              <a:lnSpc>
                <a:spcPts val="3542"/>
              </a:lnSpc>
            </a:pPr>
            <a:r>
              <a:rPr lang="en-US" sz="2530" b="1" spc="-43">
                <a:solidFill>
                  <a:srgbClr val="FFFFFF"/>
                </a:solidFill>
                <a:latin typeface="+mn-ea"/>
                <a:cs typeface="Source Han Sans KR Bold"/>
                <a:sym typeface="Source Han Sans KR Bold"/>
              </a:rPr>
              <a:t>Logo</a:t>
            </a:r>
          </a:p>
        </p:txBody>
      </p:sp>
      <p:sp>
        <p:nvSpPr>
          <p:cNvPr id="5" name="TextBox 5">
            <a:extLst>
              <a:ext uri="{FF2B5EF4-FFF2-40B4-BE49-F238E27FC236}">
                <a16:creationId xmlns:a16="http://schemas.microsoft.com/office/drawing/2014/main" id="{C8F81CD7-F47B-179E-89F4-8D8632936E9A}"/>
              </a:ext>
            </a:extLst>
          </p:cNvPr>
          <p:cNvSpPr txBox="1"/>
          <p:nvPr/>
        </p:nvSpPr>
        <p:spPr>
          <a:xfrm>
            <a:off x="8339348" y="6742688"/>
            <a:ext cx="2598180" cy="331822"/>
          </a:xfrm>
          <a:prstGeom prst="rect">
            <a:avLst/>
          </a:prstGeom>
        </p:spPr>
        <p:txBody>
          <a:bodyPr lIns="0" tIns="0" rIns="0" bIns="0" rtlCol="0" anchor="t">
            <a:spAutoFit/>
          </a:bodyPr>
          <a:lstStyle/>
          <a:p>
            <a:pPr>
              <a:lnSpc>
                <a:spcPts val="2757"/>
              </a:lnSpc>
              <a:spcBef>
                <a:spcPct val="0"/>
              </a:spcBef>
            </a:pPr>
            <a:r>
              <a:rPr lang="ko-KR" altLang="en-US" sz="2000" b="1" spc="-80" dirty="0">
                <a:solidFill>
                  <a:srgbClr val="000000"/>
                </a:solidFill>
                <a:latin typeface="+mn-ea"/>
                <a:cs typeface="Source Han Sans KR Bold"/>
                <a:sym typeface="Source Han Sans KR Bold"/>
              </a:rPr>
              <a:t>기대효과</a:t>
            </a:r>
            <a:endParaRPr lang="en-US" altLang="ko-KR" sz="2000" b="1" spc="-80" dirty="0">
              <a:solidFill>
                <a:srgbClr val="000000"/>
              </a:solidFill>
              <a:latin typeface="+mn-ea"/>
              <a:cs typeface="Source Han Sans KR Bold"/>
              <a:sym typeface="Source Han Sans KR Bold"/>
            </a:endParaRPr>
          </a:p>
        </p:txBody>
      </p:sp>
      <p:sp>
        <p:nvSpPr>
          <p:cNvPr id="6" name="TextBox 6">
            <a:extLst>
              <a:ext uri="{FF2B5EF4-FFF2-40B4-BE49-F238E27FC236}">
                <a16:creationId xmlns:a16="http://schemas.microsoft.com/office/drawing/2014/main" id="{CEB31060-7462-281D-D512-30B4AFF7DECC}"/>
              </a:ext>
            </a:extLst>
          </p:cNvPr>
          <p:cNvSpPr txBox="1"/>
          <p:nvPr/>
        </p:nvSpPr>
        <p:spPr>
          <a:xfrm>
            <a:off x="5916826" y="6742688"/>
            <a:ext cx="2598180" cy="360676"/>
          </a:xfrm>
          <a:prstGeom prst="rect">
            <a:avLst/>
          </a:prstGeom>
        </p:spPr>
        <p:txBody>
          <a:bodyPr lIns="0" tIns="0" rIns="0" bIns="0" rtlCol="0" anchor="t">
            <a:spAutoFit/>
          </a:bodyPr>
          <a:lstStyle/>
          <a:p>
            <a:pPr lvl="0">
              <a:lnSpc>
                <a:spcPts val="3132"/>
              </a:lnSpc>
              <a:spcBef>
                <a:spcPct val="0"/>
              </a:spcBef>
            </a:pPr>
            <a:r>
              <a:rPr lang="ko-KR" altLang="en-US" sz="2000" b="1" spc="-80" dirty="0">
                <a:solidFill>
                  <a:srgbClr val="000000"/>
                </a:solidFill>
                <a:latin typeface="+mn-ea"/>
                <a:cs typeface="Source Han Sans KR Bold"/>
                <a:sym typeface="Source Han Sans KR Bold"/>
              </a:rPr>
              <a:t>화면 시연</a:t>
            </a:r>
            <a:endParaRPr lang="en-US" altLang="ko-KR" sz="2000" b="1" spc="-80" dirty="0">
              <a:solidFill>
                <a:srgbClr val="000000"/>
              </a:solidFill>
              <a:latin typeface="+mn-ea"/>
              <a:cs typeface="Source Han Sans KR Bold"/>
              <a:sym typeface="Source Han Sans KR Bold"/>
            </a:endParaRPr>
          </a:p>
        </p:txBody>
      </p:sp>
      <p:sp>
        <p:nvSpPr>
          <p:cNvPr id="7" name="TextBox 7">
            <a:extLst>
              <a:ext uri="{FF2B5EF4-FFF2-40B4-BE49-F238E27FC236}">
                <a16:creationId xmlns:a16="http://schemas.microsoft.com/office/drawing/2014/main" id="{D1388CB4-EDB5-8BAA-6B0C-38A5E5E5285D}"/>
              </a:ext>
            </a:extLst>
          </p:cNvPr>
          <p:cNvSpPr txBox="1"/>
          <p:nvPr/>
        </p:nvSpPr>
        <p:spPr>
          <a:xfrm>
            <a:off x="10937528" y="6742688"/>
            <a:ext cx="2369187" cy="360676"/>
          </a:xfrm>
          <a:prstGeom prst="rect">
            <a:avLst/>
          </a:prstGeom>
        </p:spPr>
        <p:txBody>
          <a:bodyPr lIns="0" tIns="0" rIns="0" bIns="0" rtlCol="0" anchor="t">
            <a:spAutoFit/>
          </a:bodyPr>
          <a:lstStyle/>
          <a:p>
            <a:pPr lvl="0">
              <a:lnSpc>
                <a:spcPts val="3132"/>
              </a:lnSpc>
              <a:spcBef>
                <a:spcPct val="0"/>
              </a:spcBef>
            </a:pPr>
            <a:r>
              <a:rPr lang="ko-KR" altLang="en-US" sz="2000" b="1" spc="-80" dirty="0">
                <a:solidFill>
                  <a:srgbClr val="000000"/>
                </a:solidFill>
                <a:latin typeface="+mn-ea"/>
                <a:cs typeface="Source Han Sans KR Bold"/>
                <a:sym typeface="Source Han Sans KR Bold"/>
              </a:rPr>
              <a:t>자체 피드백</a:t>
            </a:r>
            <a:endParaRPr lang="en-US" altLang="ko-KR" sz="2000" b="1" spc="-80" dirty="0">
              <a:solidFill>
                <a:srgbClr val="000000"/>
              </a:solidFill>
              <a:latin typeface="+mn-ea"/>
              <a:cs typeface="Source Han Sans KR Bold"/>
              <a:sym typeface="Source Han Sans KR Bold"/>
            </a:endParaRPr>
          </a:p>
        </p:txBody>
      </p:sp>
      <p:sp>
        <p:nvSpPr>
          <p:cNvPr id="8" name="AutoShape 8">
            <a:extLst>
              <a:ext uri="{FF2B5EF4-FFF2-40B4-BE49-F238E27FC236}">
                <a16:creationId xmlns:a16="http://schemas.microsoft.com/office/drawing/2014/main" id="{46625C41-D13C-1228-D2A7-3D356231543E}"/>
              </a:ext>
            </a:extLst>
          </p:cNvPr>
          <p:cNvSpPr/>
          <p:nvPr/>
        </p:nvSpPr>
        <p:spPr>
          <a:xfrm>
            <a:off x="7792461" y="6320010"/>
            <a:ext cx="0" cy="759414"/>
          </a:xfrm>
          <a:prstGeom prst="line">
            <a:avLst/>
          </a:prstGeom>
          <a:ln w="9525" cap="flat">
            <a:solidFill>
              <a:srgbClr val="DFDFDF"/>
            </a:solidFill>
            <a:prstDash val="solid"/>
            <a:headEnd type="none" w="sm" len="sm"/>
            <a:tailEnd type="none" w="sm" len="sm"/>
          </a:ln>
        </p:spPr>
      </p:sp>
      <p:sp>
        <p:nvSpPr>
          <p:cNvPr id="9" name="AutoShape 9">
            <a:extLst>
              <a:ext uri="{FF2B5EF4-FFF2-40B4-BE49-F238E27FC236}">
                <a16:creationId xmlns:a16="http://schemas.microsoft.com/office/drawing/2014/main" id="{E06F4706-C720-C4A4-7F70-FB4D5C581084}"/>
              </a:ext>
            </a:extLst>
          </p:cNvPr>
          <p:cNvSpPr/>
          <p:nvPr/>
        </p:nvSpPr>
        <p:spPr>
          <a:xfrm>
            <a:off x="10387295" y="6320010"/>
            <a:ext cx="0" cy="759414"/>
          </a:xfrm>
          <a:prstGeom prst="line">
            <a:avLst/>
          </a:prstGeom>
          <a:ln w="9525" cap="flat">
            <a:solidFill>
              <a:srgbClr val="DFDFDF"/>
            </a:solidFill>
            <a:prstDash val="solid"/>
            <a:headEnd type="none" w="sm" len="sm"/>
            <a:tailEnd type="none" w="sm" len="sm"/>
          </a:ln>
        </p:spPr>
      </p:sp>
      <p:sp>
        <p:nvSpPr>
          <p:cNvPr id="11" name="TextBox 11">
            <a:extLst>
              <a:ext uri="{FF2B5EF4-FFF2-40B4-BE49-F238E27FC236}">
                <a16:creationId xmlns:a16="http://schemas.microsoft.com/office/drawing/2014/main" id="{08F1737D-CF6C-E891-A255-3C55ACD8234F}"/>
              </a:ext>
            </a:extLst>
          </p:cNvPr>
          <p:cNvSpPr txBox="1"/>
          <p:nvPr/>
        </p:nvSpPr>
        <p:spPr>
          <a:xfrm>
            <a:off x="1183714" y="6035503"/>
            <a:ext cx="4502923" cy="2487861"/>
          </a:xfrm>
          <a:prstGeom prst="rect">
            <a:avLst/>
          </a:prstGeom>
        </p:spPr>
        <p:txBody>
          <a:bodyPr wrap="square" lIns="0" tIns="0" rIns="0" bIns="0" rtlCol="0" anchor="t">
            <a:spAutoFit/>
          </a:bodyPr>
          <a:lstStyle/>
          <a:p>
            <a:pPr algn="l">
              <a:lnSpc>
                <a:spcPts val="9674"/>
              </a:lnSpc>
            </a:pPr>
            <a:r>
              <a:rPr lang="ko-KR" altLang="en-US" sz="8800" b="1" spc="-617" dirty="0">
                <a:solidFill>
                  <a:srgbClr val="000000"/>
                </a:solidFill>
                <a:latin typeface="+mn-ea"/>
                <a:cs typeface="Source Han Sans KR Bold"/>
                <a:sym typeface="Source Han Sans KR Bold"/>
              </a:rPr>
              <a:t>결과</a:t>
            </a:r>
            <a:endParaRPr lang="en-US" altLang="ko-KR" sz="8800" b="1" spc="-617" dirty="0">
              <a:solidFill>
                <a:srgbClr val="000000"/>
              </a:solidFill>
              <a:latin typeface="+mn-ea"/>
              <a:cs typeface="Source Han Sans KR Bold"/>
              <a:sym typeface="Source Han Sans KR Bold"/>
            </a:endParaRPr>
          </a:p>
          <a:p>
            <a:pPr algn="l">
              <a:lnSpc>
                <a:spcPts val="9674"/>
              </a:lnSpc>
            </a:pPr>
            <a:r>
              <a:rPr lang="ko-KR" altLang="en-US" sz="8800" b="1" spc="-617" dirty="0">
                <a:solidFill>
                  <a:srgbClr val="000000"/>
                </a:solidFill>
                <a:latin typeface="+mn-ea"/>
                <a:cs typeface="Source Han Sans KR Bold"/>
                <a:sym typeface="Source Han Sans KR Bold"/>
              </a:rPr>
              <a:t>및 평가</a:t>
            </a:r>
            <a:endParaRPr lang="en-US" sz="8800" b="1" spc="-617" dirty="0">
              <a:solidFill>
                <a:srgbClr val="000000"/>
              </a:solidFill>
              <a:latin typeface="+mn-ea"/>
              <a:cs typeface="Source Han Sans KR Bold"/>
              <a:sym typeface="Source Han Sans KR Bold"/>
            </a:endParaRPr>
          </a:p>
        </p:txBody>
      </p:sp>
      <p:sp>
        <p:nvSpPr>
          <p:cNvPr id="12" name="TextBox 12">
            <a:extLst>
              <a:ext uri="{FF2B5EF4-FFF2-40B4-BE49-F238E27FC236}">
                <a16:creationId xmlns:a16="http://schemas.microsoft.com/office/drawing/2014/main" id="{E161568E-E722-3150-42FB-999937B2BA89}"/>
              </a:ext>
            </a:extLst>
          </p:cNvPr>
          <p:cNvSpPr txBox="1"/>
          <p:nvPr/>
        </p:nvSpPr>
        <p:spPr>
          <a:xfrm>
            <a:off x="1299068" y="5101802"/>
            <a:ext cx="1267504" cy="456472"/>
          </a:xfrm>
          <a:prstGeom prst="rect">
            <a:avLst/>
          </a:prstGeom>
        </p:spPr>
        <p:txBody>
          <a:bodyPr lIns="0" tIns="0" rIns="0" bIns="0" rtlCol="0" anchor="t">
            <a:spAutoFit/>
          </a:bodyPr>
          <a:lstStyle/>
          <a:p>
            <a:pPr marL="0" lvl="0" indent="0" algn="l">
              <a:lnSpc>
                <a:spcPts val="3935"/>
              </a:lnSpc>
              <a:spcBef>
                <a:spcPct val="0"/>
              </a:spcBef>
            </a:pPr>
            <a:r>
              <a:rPr lang="en-US" sz="2811" dirty="0">
                <a:solidFill>
                  <a:srgbClr val="000000"/>
                </a:solidFill>
                <a:latin typeface="+mn-ea"/>
                <a:cs typeface="Telegraf"/>
                <a:sym typeface="Telegraf"/>
              </a:rPr>
              <a:t>Part </a:t>
            </a:r>
            <a:r>
              <a:rPr lang="en-US" altLang="ko-KR" sz="2811" dirty="0">
                <a:solidFill>
                  <a:srgbClr val="000000"/>
                </a:solidFill>
                <a:latin typeface="+mn-ea"/>
                <a:cs typeface="Telegraf"/>
                <a:sym typeface="Telegraf"/>
              </a:rPr>
              <a:t>5</a:t>
            </a:r>
            <a:endParaRPr lang="en-US" sz="2811" dirty="0">
              <a:solidFill>
                <a:srgbClr val="000000"/>
              </a:solidFill>
              <a:latin typeface="+mn-ea"/>
              <a:cs typeface="Telegraf"/>
              <a:sym typeface="Telegraf"/>
            </a:endParaRPr>
          </a:p>
        </p:txBody>
      </p:sp>
      <p:sp>
        <p:nvSpPr>
          <p:cNvPr id="13" name="TextBox 13">
            <a:extLst>
              <a:ext uri="{FF2B5EF4-FFF2-40B4-BE49-F238E27FC236}">
                <a16:creationId xmlns:a16="http://schemas.microsoft.com/office/drawing/2014/main" id="{DDB2FF93-5408-A521-AF2F-0FD6F425D978}"/>
              </a:ext>
            </a:extLst>
          </p:cNvPr>
          <p:cNvSpPr txBox="1"/>
          <p:nvPr/>
        </p:nvSpPr>
        <p:spPr>
          <a:xfrm>
            <a:off x="8339348" y="6253335"/>
            <a:ext cx="874928" cy="350160"/>
          </a:xfrm>
          <a:prstGeom prst="rect">
            <a:avLst/>
          </a:prstGeom>
        </p:spPr>
        <p:txBody>
          <a:bodyPr lIns="0" tIns="0" rIns="0" bIns="0" rtlCol="0" anchor="t">
            <a:spAutoFit/>
          </a:bodyPr>
          <a:lstStyle/>
          <a:p>
            <a:pPr marL="0" lvl="0" indent="0" algn="l">
              <a:lnSpc>
                <a:spcPts val="2956"/>
              </a:lnSpc>
              <a:spcBef>
                <a:spcPct val="0"/>
              </a:spcBef>
            </a:pPr>
            <a:r>
              <a:rPr lang="en-US" altLang="ko-KR" sz="2111" dirty="0">
                <a:solidFill>
                  <a:srgbClr val="000000"/>
                </a:solidFill>
                <a:latin typeface="+mn-ea"/>
                <a:cs typeface="Telegraf"/>
                <a:sym typeface="Telegraf"/>
              </a:rPr>
              <a:t>5</a:t>
            </a:r>
            <a:r>
              <a:rPr lang="en-US" sz="2111" dirty="0">
                <a:solidFill>
                  <a:srgbClr val="000000"/>
                </a:solidFill>
                <a:latin typeface="+mn-ea"/>
                <a:cs typeface="Telegraf"/>
                <a:sym typeface="Telegraf"/>
              </a:rPr>
              <a:t>-2</a:t>
            </a:r>
          </a:p>
        </p:txBody>
      </p:sp>
      <p:sp>
        <p:nvSpPr>
          <p:cNvPr id="14" name="TextBox 14">
            <a:extLst>
              <a:ext uri="{FF2B5EF4-FFF2-40B4-BE49-F238E27FC236}">
                <a16:creationId xmlns:a16="http://schemas.microsoft.com/office/drawing/2014/main" id="{EDF21A84-C5DF-8F73-7098-F23CA7CDD462}"/>
              </a:ext>
            </a:extLst>
          </p:cNvPr>
          <p:cNvSpPr txBox="1"/>
          <p:nvPr/>
        </p:nvSpPr>
        <p:spPr>
          <a:xfrm>
            <a:off x="5916826" y="6253335"/>
            <a:ext cx="874928" cy="350160"/>
          </a:xfrm>
          <a:prstGeom prst="rect">
            <a:avLst/>
          </a:prstGeom>
        </p:spPr>
        <p:txBody>
          <a:bodyPr lIns="0" tIns="0" rIns="0" bIns="0" rtlCol="0" anchor="t">
            <a:spAutoFit/>
          </a:bodyPr>
          <a:lstStyle/>
          <a:p>
            <a:pPr marL="0" lvl="0" indent="0" algn="l">
              <a:lnSpc>
                <a:spcPts val="2956"/>
              </a:lnSpc>
              <a:spcBef>
                <a:spcPct val="0"/>
              </a:spcBef>
            </a:pPr>
            <a:r>
              <a:rPr lang="en-US" altLang="ko-KR" sz="2111" dirty="0">
                <a:solidFill>
                  <a:srgbClr val="000000"/>
                </a:solidFill>
                <a:latin typeface="+mn-ea"/>
                <a:cs typeface="Telegraf"/>
                <a:sym typeface="Telegraf"/>
              </a:rPr>
              <a:t>5</a:t>
            </a:r>
            <a:r>
              <a:rPr lang="en-US" sz="2111" dirty="0">
                <a:solidFill>
                  <a:srgbClr val="000000"/>
                </a:solidFill>
                <a:latin typeface="+mn-ea"/>
                <a:cs typeface="Telegraf"/>
                <a:sym typeface="Telegraf"/>
              </a:rPr>
              <a:t>-1</a:t>
            </a:r>
          </a:p>
        </p:txBody>
      </p:sp>
      <p:sp>
        <p:nvSpPr>
          <p:cNvPr id="15" name="TextBox 15">
            <a:extLst>
              <a:ext uri="{FF2B5EF4-FFF2-40B4-BE49-F238E27FC236}">
                <a16:creationId xmlns:a16="http://schemas.microsoft.com/office/drawing/2014/main" id="{2301708F-BECC-BACF-98EB-B798E5DC0D79}"/>
              </a:ext>
            </a:extLst>
          </p:cNvPr>
          <p:cNvSpPr txBox="1"/>
          <p:nvPr/>
        </p:nvSpPr>
        <p:spPr>
          <a:xfrm>
            <a:off x="10937528" y="6253335"/>
            <a:ext cx="873479" cy="350160"/>
          </a:xfrm>
          <a:prstGeom prst="rect">
            <a:avLst/>
          </a:prstGeom>
        </p:spPr>
        <p:txBody>
          <a:bodyPr lIns="0" tIns="0" rIns="0" bIns="0" rtlCol="0" anchor="t">
            <a:spAutoFit/>
          </a:bodyPr>
          <a:lstStyle/>
          <a:p>
            <a:pPr marL="0" lvl="0" indent="0" algn="l">
              <a:lnSpc>
                <a:spcPts val="2956"/>
              </a:lnSpc>
              <a:spcBef>
                <a:spcPct val="0"/>
              </a:spcBef>
            </a:pPr>
            <a:r>
              <a:rPr lang="en-US" altLang="ko-KR" sz="2111" dirty="0">
                <a:solidFill>
                  <a:srgbClr val="000000"/>
                </a:solidFill>
                <a:latin typeface="+mn-ea"/>
                <a:cs typeface="Telegraf"/>
                <a:sym typeface="Telegraf"/>
              </a:rPr>
              <a:t>5</a:t>
            </a:r>
            <a:r>
              <a:rPr lang="en-US" sz="2111" dirty="0">
                <a:solidFill>
                  <a:srgbClr val="000000"/>
                </a:solidFill>
                <a:latin typeface="+mn-ea"/>
                <a:cs typeface="Telegraf"/>
                <a:sym typeface="Telegraf"/>
              </a:rPr>
              <a:t>-3</a:t>
            </a:r>
          </a:p>
        </p:txBody>
      </p:sp>
      <p:sp>
        <p:nvSpPr>
          <p:cNvPr id="28" name="직사각형 27">
            <a:extLst>
              <a:ext uri="{FF2B5EF4-FFF2-40B4-BE49-F238E27FC236}">
                <a16:creationId xmlns:a16="http://schemas.microsoft.com/office/drawing/2014/main" id="{22148576-46C7-1453-9B18-4A880A1A3898}"/>
              </a:ext>
            </a:extLst>
          </p:cNvPr>
          <p:cNvSpPr/>
          <p:nvPr/>
        </p:nvSpPr>
        <p:spPr>
          <a:xfrm>
            <a:off x="14454000" y="-11033"/>
            <a:ext cx="3834000" cy="4368922"/>
          </a:xfrm>
          <a:prstGeom prst="rect">
            <a:avLst/>
          </a:prstGeom>
          <a:solidFill>
            <a:srgbClr val="13193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30" name="그룹 29">
            <a:extLst>
              <a:ext uri="{FF2B5EF4-FFF2-40B4-BE49-F238E27FC236}">
                <a16:creationId xmlns:a16="http://schemas.microsoft.com/office/drawing/2014/main" id="{E4663100-FBED-0D21-2147-18D9C481C197}"/>
              </a:ext>
            </a:extLst>
          </p:cNvPr>
          <p:cNvGrpSpPr/>
          <p:nvPr/>
        </p:nvGrpSpPr>
        <p:grpSpPr>
          <a:xfrm>
            <a:off x="0" y="-11033"/>
            <a:ext cx="14544000" cy="4368922"/>
            <a:chOff x="0" y="-11033"/>
            <a:chExt cx="14544000" cy="4368922"/>
          </a:xfrm>
        </p:grpSpPr>
        <p:pic>
          <p:nvPicPr>
            <p:cNvPr id="3074" name="Picture 2">
              <a:extLst>
                <a:ext uri="{FF2B5EF4-FFF2-40B4-BE49-F238E27FC236}">
                  <a16:creationId xmlns:a16="http://schemas.microsoft.com/office/drawing/2014/main" id="{AD7E7AD6-3805-B475-EDB6-1D764AF923E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3992" b="15424"/>
            <a:stretch>
              <a:fillRect/>
            </a:stretch>
          </p:blipFill>
          <p:spPr bwMode="auto">
            <a:xfrm>
              <a:off x="3744000" y="-4281"/>
              <a:ext cx="10800000" cy="4362170"/>
            </a:xfrm>
            <a:prstGeom prst="rect">
              <a:avLst/>
            </a:prstGeom>
            <a:noFill/>
            <a:extLst>
              <a:ext uri="{909E8E84-426E-40DD-AFC4-6F175D3DCCD1}">
                <a14:hiddenFill xmlns:a14="http://schemas.microsoft.com/office/drawing/2010/main">
                  <a:solidFill>
                    <a:srgbClr val="FFFFFF"/>
                  </a:solidFill>
                </a14:hiddenFill>
              </a:ext>
            </a:extLst>
          </p:spPr>
        </p:pic>
        <p:sp>
          <p:nvSpPr>
            <p:cNvPr id="29" name="직사각형 28">
              <a:extLst>
                <a:ext uri="{FF2B5EF4-FFF2-40B4-BE49-F238E27FC236}">
                  <a16:creationId xmlns:a16="http://schemas.microsoft.com/office/drawing/2014/main" id="{049E793D-3FCD-9525-A9FF-0FDC8B9B4884}"/>
                </a:ext>
              </a:extLst>
            </p:cNvPr>
            <p:cNvSpPr/>
            <p:nvPr/>
          </p:nvSpPr>
          <p:spPr>
            <a:xfrm>
              <a:off x="0" y="-11033"/>
              <a:ext cx="3834000" cy="4368922"/>
            </a:xfrm>
            <a:prstGeom prst="rect">
              <a:avLst/>
            </a:prstGeom>
            <a:gradFill flip="none" rotWithShape="1">
              <a:gsLst>
                <a:gs pos="56084">
                  <a:srgbClr val="1A3F6B"/>
                </a:gs>
                <a:gs pos="31746">
                  <a:srgbClr val="194470"/>
                </a:gs>
                <a:gs pos="0">
                  <a:srgbClr val="325880"/>
                </a:gs>
                <a:gs pos="74000">
                  <a:srgbClr val="153B60"/>
                </a:gs>
                <a:gs pos="83000">
                  <a:srgbClr val="193356"/>
                </a:gs>
                <a:gs pos="100000">
                  <a:srgbClr val="132A49"/>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37368275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40F0DB-A062-A971-7838-85E8B51913C0}"/>
            </a:ext>
          </a:extLst>
        </p:cNvPr>
        <p:cNvGrpSpPr/>
        <p:nvPr/>
      </p:nvGrpSpPr>
      <p:grpSpPr>
        <a:xfrm>
          <a:off x="0" y="0"/>
          <a:ext cx="0" cy="0"/>
          <a:chOff x="0" y="0"/>
          <a:chExt cx="0" cy="0"/>
        </a:xfrm>
      </p:grpSpPr>
      <p:sp>
        <p:nvSpPr>
          <p:cNvPr id="17" name="AutoShape 17">
            <a:extLst>
              <a:ext uri="{FF2B5EF4-FFF2-40B4-BE49-F238E27FC236}">
                <a16:creationId xmlns:a16="http://schemas.microsoft.com/office/drawing/2014/main" id="{7B7687CE-66F1-DD00-7AF8-E48704B3C7CF}"/>
              </a:ext>
            </a:extLst>
          </p:cNvPr>
          <p:cNvSpPr/>
          <p:nvPr/>
        </p:nvSpPr>
        <p:spPr>
          <a:xfrm>
            <a:off x="3294000" y="1074277"/>
            <a:ext cx="14076990" cy="0"/>
          </a:xfrm>
          <a:prstGeom prst="line">
            <a:avLst/>
          </a:prstGeom>
          <a:ln w="9525" cap="rnd">
            <a:solidFill>
              <a:srgbClr val="000000"/>
            </a:solidFill>
            <a:prstDash val="solid"/>
            <a:headEnd type="none" w="sm" len="sm"/>
            <a:tailEnd type="none" w="sm" len="sm"/>
          </a:ln>
        </p:spPr>
      </p:sp>
      <p:sp>
        <p:nvSpPr>
          <p:cNvPr id="26" name="TextBox 26">
            <a:extLst>
              <a:ext uri="{FF2B5EF4-FFF2-40B4-BE49-F238E27FC236}">
                <a16:creationId xmlns:a16="http://schemas.microsoft.com/office/drawing/2014/main" id="{F9BA52C0-A9CE-13E5-0926-FB0FD2308CDD}"/>
              </a:ext>
            </a:extLst>
          </p:cNvPr>
          <p:cNvSpPr txBox="1"/>
          <p:nvPr/>
        </p:nvSpPr>
        <p:spPr>
          <a:xfrm>
            <a:off x="1197103" y="795626"/>
            <a:ext cx="3736349" cy="500073"/>
          </a:xfrm>
          <a:prstGeom prst="rect">
            <a:avLst/>
          </a:prstGeom>
        </p:spPr>
        <p:txBody>
          <a:bodyPr lIns="0" tIns="0" rIns="0" bIns="0" rtlCol="0" anchor="t">
            <a:spAutoFit/>
          </a:bodyPr>
          <a:lstStyle/>
          <a:p>
            <a:pPr algn="l">
              <a:lnSpc>
                <a:spcPts val="4329"/>
              </a:lnSpc>
            </a:pPr>
            <a:r>
              <a:rPr lang="ko-KR" altLang="en-US" sz="3092" b="1" spc="-197" dirty="0">
                <a:solidFill>
                  <a:srgbClr val="000000"/>
                </a:solidFill>
                <a:latin typeface="+mn-ea"/>
                <a:cs typeface="Source Han Sans KR Bold"/>
                <a:sym typeface="Source Han Sans KR Bold"/>
              </a:rPr>
              <a:t>화면 시연</a:t>
            </a:r>
          </a:p>
        </p:txBody>
      </p:sp>
      <p:sp>
        <p:nvSpPr>
          <p:cNvPr id="39" name="TextBox 12">
            <a:extLst>
              <a:ext uri="{FF2B5EF4-FFF2-40B4-BE49-F238E27FC236}">
                <a16:creationId xmlns:a16="http://schemas.microsoft.com/office/drawing/2014/main" id="{A4D55884-E872-4E73-E0A7-B3A30583B1B0}"/>
              </a:ext>
            </a:extLst>
          </p:cNvPr>
          <p:cNvSpPr txBox="1"/>
          <p:nvPr/>
        </p:nvSpPr>
        <p:spPr>
          <a:xfrm>
            <a:off x="11574000" y="547028"/>
            <a:ext cx="5796991" cy="456215"/>
          </a:xfrm>
          <a:prstGeom prst="rect">
            <a:avLst/>
          </a:prstGeom>
        </p:spPr>
        <p:txBody>
          <a:bodyPr wrap="square" lIns="0" tIns="0" rIns="0" bIns="0" rtlCol="0" anchor="t">
            <a:spAutoFit/>
          </a:bodyPr>
          <a:lstStyle/>
          <a:p>
            <a:pPr marL="0" lvl="0" indent="0" algn="r">
              <a:lnSpc>
                <a:spcPts val="3935"/>
              </a:lnSpc>
              <a:spcBef>
                <a:spcPct val="0"/>
              </a:spcBef>
            </a:pPr>
            <a:r>
              <a:rPr lang="en-US" sz="2800" dirty="0">
                <a:solidFill>
                  <a:schemeClr val="tx1">
                    <a:lumMod val="50000"/>
                    <a:lumOff val="50000"/>
                  </a:schemeClr>
                </a:solidFill>
                <a:latin typeface="+mn-ea"/>
                <a:cs typeface="Telegraf"/>
                <a:sym typeface="Telegraf"/>
              </a:rPr>
              <a:t>Part </a:t>
            </a:r>
            <a:r>
              <a:rPr lang="en-US" altLang="ko-KR" sz="2800" dirty="0">
                <a:solidFill>
                  <a:schemeClr val="tx1">
                    <a:lumMod val="50000"/>
                    <a:lumOff val="50000"/>
                  </a:schemeClr>
                </a:solidFill>
                <a:latin typeface="+mn-ea"/>
                <a:cs typeface="Telegraf"/>
                <a:sym typeface="Telegraf"/>
              </a:rPr>
              <a:t>5</a:t>
            </a:r>
            <a:r>
              <a:rPr lang="en-US" sz="2800" dirty="0">
                <a:solidFill>
                  <a:schemeClr val="tx1">
                    <a:lumMod val="50000"/>
                    <a:lumOff val="50000"/>
                  </a:schemeClr>
                </a:solidFill>
                <a:latin typeface="+mn-ea"/>
                <a:cs typeface="Telegraf"/>
                <a:sym typeface="Telegraf"/>
              </a:rPr>
              <a:t> </a:t>
            </a:r>
            <a:r>
              <a:rPr lang="en-US" altLang="ko-KR" sz="2800" dirty="0">
                <a:solidFill>
                  <a:schemeClr val="tx1">
                    <a:lumMod val="50000"/>
                    <a:lumOff val="50000"/>
                  </a:schemeClr>
                </a:solidFill>
                <a:latin typeface="+mn-ea"/>
                <a:cs typeface="Telegraf"/>
                <a:sym typeface="Telegraf"/>
              </a:rPr>
              <a:t>– </a:t>
            </a:r>
            <a:r>
              <a:rPr lang="ko-KR" altLang="en-US" sz="2800" dirty="0">
                <a:solidFill>
                  <a:schemeClr val="tx1">
                    <a:lumMod val="50000"/>
                    <a:lumOff val="50000"/>
                  </a:schemeClr>
                </a:solidFill>
                <a:latin typeface="+mn-ea"/>
                <a:cs typeface="Telegraf"/>
                <a:sym typeface="Telegraf"/>
              </a:rPr>
              <a:t>결과 및 평가</a:t>
            </a:r>
            <a:endParaRPr lang="en-US" sz="2800" dirty="0">
              <a:solidFill>
                <a:schemeClr val="tx1">
                  <a:lumMod val="50000"/>
                  <a:lumOff val="50000"/>
                </a:schemeClr>
              </a:solidFill>
              <a:latin typeface="+mn-ea"/>
              <a:cs typeface="Telegraf"/>
              <a:sym typeface="Telegraf"/>
            </a:endParaRPr>
          </a:p>
        </p:txBody>
      </p:sp>
      <p:pic>
        <p:nvPicPr>
          <p:cNvPr id="2" name="그림 1">
            <a:extLst>
              <a:ext uri="{FF2B5EF4-FFF2-40B4-BE49-F238E27FC236}">
                <a16:creationId xmlns:a16="http://schemas.microsoft.com/office/drawing/2014/main" id="{71B42F22-C2F4-1A19-C8C9-B10BFABA9C00}"/>
              </a:ext>
            </a:extLst>
          </p:cNvPr>
          <p:cNvPicPr>
            <a:picLocks noChangeAspect="1"/>
          </p:cNvPicPr>
          <p:nvPr/>
        </p:nvPicPr>
        <p:blipFill>
          <a:blip r:embed="rId2"/>
          <a:stretch>
            <a:fillRect/>
          </a:stretch>
        </p:blipFill>
        <p:spPr>
          <a:xfrm>
            <a:off x="9819000" y="1919994"/>
            <a:ext cx="7818444" cy="6756250"/>
          </a:xfrm>
          <a:prstGeom prst="rect">
            <a:avLst/>
          </a:prstGeom>
        </p:spPr>
      </p:pic>
      <p:pic>
        <p:nvPicPr>
          <p:cNvPr id="3" name="그림 2">
            <a:extLst>
              <a:ext uri="{FF2B5EF4-FFF2-40B4-BE49-F238E27FC236}">
                <a16:creationId xmlns:a16="http://schemas.microsoft.com/office/drawing/2014/main" id="{E4C25BF7-AA13-AF0B-4266-FCC26E2342A9}"/>
              </a:ext>
            </a:extLst>
          </p:cNvPr>
          <p:cNvPicPr>
            <a:picLocks noChangeAspect="1"/>
          </p:cNvPicPr>
          <p:nvPr/>
        </p:nvPicPr>
        <p:blipFill>
          <a:blip r:embed="rId3"/>
          <a:stretch>
            <a:fillRect/>
          </a:stretch>
        </p:blipFill>
        <p:spPr>
          <a:xfrm>
            <a:off x="864000" y="1919994"/>
            <a:ext cx="7818445" cy="6733506"/>
          </a:xfrm>
          <a:prstGeom prst="rect">
            <a:avLst/>
          </a:prstGeom>
        </p:spPr>
      </p:pic>
      <p:sp>
        <p:nvSpPr>
          <p:cNvPr id="4" name="화살표: 오른쪽 3">
            <a:extLst>
              <a:ext uri="{FF2B5EF4-FFF2-40B4-BE49-F238E27FC236}">
                <a16:creationId xmlns:a16="http://schemas.microsoft.com/office/drawing/2014/main" id="{06327D5B-551F-C754-92F6-A3B19186026A}"/>
              </a:ext>
            </a:extLst>
          </p:cNvPr>
          <p:cNvSpPr/>
          <p:nvPr/>
        </p:nvSpPr>
        <p:spPr>
          <a:xfrm>
            <a:off x="8899188" y="2350619"/>
            <a:ext cx="821557" cy="5895000"/>
          </a:xfrm>
          <a:prstGeom prst="rightArrow">
            <a:avLst>
              <a:gd name="adj1" fmla="val 100000"/>
              <a:gd name="adj2" fmla="val 50000"/>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08869662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CC3A5-9464-0313-DB7D-1B73A789BDC5}"/>
            </a:ext>
          </a:extLst>
        </p:cNvPr>
        <p:cNvGrpSpPr/>
        <p:nvPr/>
      </p:nvGrpSpPr>
      <p:grpSpPr>
        <a:xfrm>
          <a:off x="0" y="0"/>
          <a:ext cx="0" cy="0"/>
          <a:chOff x="0" y="0"/>
          <a:chExt cx="0" cy="0"/>
        </a:xfrm>
      </p:grpSpPr>
      <p:sp>
        <p:nvSpPr>
          <p:cNvPr id="17" name="AutoShape 17">
            <a:extLst>
              <a:ext uri="{FF2B5EF4-FFF2-40B4-BE49-F238E27FC236}">
                <a16:creationId xmlns:a16="http://schemas.microsoft.com/office/drawing/2014/main" id="{C33812BD-F18D-2ACE-1DA6-9B87B37B171D}"/>
              </a:ext>
            </a:extLst>
          </p:cNvPr>
          <p:cNvSpPr/>
          <p:nvPr/>
        </p:nvSpPr>
        <p:spPr>
          <a:xfrm>
            <a:off x="3294000" y="1074277"/>
            <a:ext cx="14076990" cy="0"/>
          </a:xfrm>
          <a:prstGeom prst="line">
            <a:avLst/>
          </a:prstGeom>
          <a:ln w="9525" cap="rnd">
            <a:solidFill>
              <a:srgbClr val="000000"/>
            </a:solidFill>
            <a:prstDash val="solid"/>
            <a:headEnd type="none" w="sm" len="sm"/>
            <a:tailEnd type="none" w="sm" len="sm"/>
          </a:ln>
        </p:spPr>
      </p:sp>
      <p:sp>
        <p:nvSpPr>
          <p:cNvPr id="26" name="TextBox 26">
            <a:extLst>
              <a:ext uri="{FF2B5EF4-FFF2-40B4-BE49-F238E27FC236}">
                <a16:creationId xmlns:a16="http://schemas.microsoft.com/office/drawing/2014/main" id="{843C60A7-0C63-6B34-E6A7-043DA5FFD2CC}"/>
              </a:ext>
            </a:extLst>
          </p:cNvPr>
          <p:cNvSpPr txBox="1"/>
          <p:nvPr/>
        </p:nvSpPr>
        <p:spPr>
          <a:xfrm>
            <a:off x="1197103" y="795626"/>
            <a:ext cx="3736349" cy="500073"/>
          </a:xfrm>
          <a:prstGeom prst="rect">
            <a:avLst/>
          </a:prstGeom>
        </p:spPr>
        <p:txBody>
          <a:bodyPr lIns="0" tIns="0" rIns="0" bIns="0" rtlCol="0" anchor="t">
            <a:spAutoFit/>
          </a:bodyPr>
          <a:lstStyle/>
          <a:p>
            <a:pPr algn="l">
              <a:lnSpc>
                <a:spcPts val="4329"/>
              </a:lnSpc>
            </a:pPr>
            <a:r>
              <a:rPr lang="ko-KR" altLang="en-US" sz="3092" b="1" spc="-197" dirty="0">
                <a:solidFill>
                  <a:srgbClr val="000000"/>
                </a:solidFill>
                <a:latin typeface="+mn-ea"/>
                <a:cs typeface="Source Han Sans KR Bold"/>
                <a:sym typeface="Source Han Sans KR Bold"/>
              </a:rPr>
              <a:t>기대 효과</a:t>
            </a:r>
          </a:p>
        </p:txBody>
      </p:sp>
      <p:sp>
        <p:nvSpPr>
          <p:cNvPr id="39" name="TextBox 12">
            <a:extLst>
              <a:ext uri="{FF2B5EF4-FFF2-40B4-BE49-F238E27FC236}">
                <a16:creationId xmlns:a16="http://schemas.microsoft.com/office/drawing/2014/main" id="{8B8F2A50-96E5-A985-65F8-9C8EDD625D72}"/>
              </a:ext>
            </a:extLst>
          </p:cNvPr>
          <p:cNvSpPr txBox="1"/>
          <p:nvPr/>
        </p:nvSpPr>
        <p:spPr>
          <a:xfrm>
            <a:off x="11574000" y="547028"/>
            <a:ext cx="5796991" cy="456215"/>
          </a:xfrm>
          <a:prstGeom prst="rect">
            <a:avLst/>
          </a:prstGeom>
        </p:spPr>
        <p:txBody>
          <a:bodyPr wrap="square" lIns="0" tIns="0" rIns="0" bIns="0" rtlCol="0" anchor="t">
            <a:spAutoFit/>
          </a:bodyPr>
          <a:lstStyle/>
          <a:p>
            <a:pPr marL="0" lvl="0" indent="0" algn="r">
              <a:lnSpc>
                <a:spcPts val="3935"/>
              </a:lnSpc>
              <a:spcBef>
                <a:spcPct val="0"/>
              </a:spcBef>
            </a:pPr>
            <a:r>
              <a:rPr lang="en-US" sz="2800" dirty="0">
                <a:solidFill>
                  <a:schemeClr val="tx1">
                    <a:lumMod val="50000"/>
                    <a:lumOff val="50000"/>
                  </a:schemeClr>
                </a:solidFill>
                <a:latin typeface="+mn-ea"/>
                <a:cs typeface="Telegraf"/>
                <a:sym typeface="Telegraf"/>
              </a:rPr>
              <a:t>Part </a:t>
            </a:r>
            <a:r>
              <a:rPr lang="en-US" altLang="ko-KR" sz="2800" dirty="0">
                <a:solidFill>
                  <a:schemeClr val="tx1">
                    <a:lumMod val="50000"/>
                    <a:lumOff val="50000"/>
                  </a:schemeClr>
                </a:solidFill>
                <a:latin typeface="+mn-ea"/>
                <a:cs typeface="Telegraf"/>
                <a:sym typeface="Telegraf"/>
              </a:rPr>
              <a:t>5</a:t>
            </a:r>
            <a:r>
              <a:rPr lang="en-US" sz="2800" dirty="0">
                <a:solidFill>
                  <a:schemeClr val="tx1">
                    <a:lumMod val="50000"/>
                    <a:lumOff val="50000"/>
                  </a:schemeClr>
                </a:solidFill>
                <a:latin typeface="+mn-ea"/>
                <a:cs typeface="Telegraf"/>
                <a:sym typeface="Telegraf"/>
              </a:rPr>
              <a:t> </a:t>
            </a:r>
            <a:r>
              <a:rPr lang="en-US" altLang="ko-KR" sz="2800" dirty="0">
                <a:solidFill>
                  <a:schemeClr val="tx1">
                    <a:lumMod val="50000"/>
                    <a:lumOff val="50000"/>
                  </a:schemeClr>
                </a:solidFill>
                <a:latin typeface="+mn-ea"/>
                <a:cs typeface="Telegraf"/>
                <a:sym typeface="Telegraf"/>
              </a:rPr>
              <a:t>– </a:t>
            </a:r>
            <a:r>
              <a:rPr lang="ko-KR" altLang="en-US" sz="2800" dirty="0">
                <a:solidFill>
                  <a:schemeClr val="tx1">
                    <a:lumMod val="50000"/>
                    <a:lumOff val="50000"/>
                  </a:schemeClr>
                </a:solidFill>
                <a:latin typeface="+mn-ea"/>
                <a:cs typeface="Telegraf"/>
                <a:sym typeface="Telegraf"/>
              </a:rPr>
              <a:t>결과 및 평가</a:t>
            </a:r>
            <a:endParaRPr lang="en-US" sz="2800" dirty="0">
              <a:solidFill>
                <a:schemeClr val="tx1">
                  <a:lumMod val="50000"/>
                  <a:lumOff val="50000"/>
                </a:schemeClr>
              </a:solidFill>
              <a:latin typeface="+mn-ea"/>
              <a:cs typeface="Telegraf"/>
              <a:sym typeface="Telegraf"/>
            </a:endParaRPr>
          </a:p>
        </p:txBody>
      </p:sp>
      <p:sp>
        <p:nvSpPr>
          <p:cNvPr id="2" name="TextBox 2">
            <a:extLst>
              <a:ext uri="{FF2B5EF4-FFF2-40B4-BE49-F238E27FC236}">
                <a16:creationId xmlns:a16="http://schemas.microsoft.com/office/drawing/2014/main" id="{A57891CC-38AB-34A1-ED56-08123DE9E4AC}"/>
              </a:ext>
            </a:extLst>
          </p:cNvPr>
          <p:cNvSpPr txBox="1"/>
          <p:nvPr/>
        </p:nvSpPr>
        <p:spPr>
          <a:xfrm>
            <a:off x="1206628" y="3047692"/>
            <a:ext cx="6722370" cy="677237"/>
          </a:xfrm>
          <a:prstGeom prst="rect">
            <a:avLst/>
          </a:prstGeom>
        </p:spPr>
        <p:txBody>
          <a:bodyPr wrap="square" lIns="0" tIns="0" rIns="0" bIns="0" rtlCol="0" anchor="t">
            <a:spAutoFit/>
          </a:bodyPr>
          <a:lstStyle/>
          <a:p>
            <a:pPr algn="l">
              <a:lnSpc>
                <a:spcPts val="2833"/>
              </a:lnSpc>
            </a:pPr>
            <a:r>
              <a:rPr lang="ko-KR" altLang="en-US" sz="1686" spc="-28" dirty="0">
                <a:solidFill>
                  <a:srgbClr val="000000"/>
                </a:solidFill>
                <a:latin typeface="+mn-ea"/>
                <a:cs typeface="Source Han Sans KR"/>
                <a:sym typeface="Source Han Sans KR"/>
              </a:rPr>
              <a:t>시장 조사 분야의 기존 방식인 </a:t>
            </a:r>
            <a:r>
              <a:rPr lang="ko-KR" altLang="en-US" sz="1686" spc="-28" dirty="0" err="1">
                <a:solidFill>
                  <a:srgbClr val="000000"/>
                </a:solidFill>
                <a:latin typeface="+mn-ea"/>
                <a:cs typeface="Source Han Sans KR"/>
                <a:sym typeface="Source Han Sans KR"/>
              </a:rPr>
              <a:t>컨조인트</a:t>
            </a:r>
            <a:r>
              <a:rPr lang="ko-KR" altLang="en-US" sz="1686" spc="-28" dirty="0">
                <a:solidFill>
                  <a:srgbClr val="000000"/>
                </a:solidFill>
                <a:latin typeface="+mn-ea"/>
                <a:cs typeface="Source Han Sans KR"/>
                <a:sym typeface="Source Han Sans KR"/>
              </a:rPr>
              <a:t> 연구</a:t>
            </a:r>
            <a:r>
              <a:rPr lang="en-US" altLang="ko-KR" sz="1686" spc="-28" dirty="0">
                <a:solidFill>
                  <a:srgbClr val="000000"/>
                </a:solidFill>
                <a:latin typeface="+mn-ea"/>
                <a:cs typeface="Source Han Sans KR"/>
                <a:sym typeface="Source Han Sans KR"/>
              </a:rPr>
              <a:t>, </a:t>
            </a:r>
            <a:r>
              <a:rPr lang="ko-KR" altLang="en-US" sz="1686" spc="-28" dirty="0">
                <a:solidFill>
                  <a:srgbClr val="000000"/>
                </a:solidFill>
                <a:latin typeface="+mn-ea"/>
                <a:cs typeface="Source Han Sans KR"/>
                <a:sym typeface="Source Han Sans KR"/>
              </a:rPr>
              <a:t>포커스 그룹</a:t>
            </a:r>
            <a:r>
              <a:rPr lang="en-US" altLang="ko-KR" sz="1686" spc="-28" dirty="0">
                <a:solidFill>
                  <a:srgbClr val="000000"/>
                </a:solidFill>
                <a:latin typeface="+mn-ea"/>
                <a:cs typeface="Source Han Sans KR"/>
                <a:sym typeface="Source Han Sans KR"/>
              </a:rPr>
              <a:t>, </a:t>
            </a:r>
            <a:r>
              <a:rPr lang="ko-KR" altLang="en-US" sz="1686" spc="-28" dirty="0">
                <a:solidFill>
                  <a:srgbClr val="000000"/>
                </a:solidFill>
                <a:latin typeface="+mn-ea"/>
                <a:cs typeface="Source Han Sans KR"/>
                <a:sym typeface="Source Han Sans KR"/>
              </a:rPr>
              <a:t>독점 데이터셋 등에서 소요되는 비용과 시간을 절약 가능</a:t>
            </a:r>
            <a:endParaRPr lang="en-US" sz="1686" spc="-28" dirty="0">
              <a:solidFill>
                <a:srgbClr val="000000"/>
              </a:solidFill>
              <a:latin typeface="+mn-ea"/>
              <a:cs typeface="Source Han Sans KR"/>
              <a:sym typeface="Source Han Sans KR"/>
            </a:endParaRPr>
          </a:p>
        </p:txBody>
      </p:sp>
      <p:sp>
        <p:nvSpPr>
          <p:cNvPr id="3" name="TextBox 3">
            <a:extLst>
              <a:ext uri="{FF2B5EF4-FFF2-40B4-BE49-F238E27FC236}">
                <a16:creationId xmlns:a16="http://schemas.microsoft.com/office/drawing/2014/main" id="{7DDF6C27-7FBD-F242-C812-F84EA4E41F86}"/>
              </a:ext>
            </a:extLst>
          </p:cNvPr>
          <p:cNvSpPr txBox="1"/>
          <p:nvPr/>
        </p:nvSpPr>
        <p:spPr>
          <a:xfrm>
            <a:off x="1206628" y="5281316"/>
            <a:ext cx="6722370" cy="1036309"/>
          </a:xfrm>
          <a:prstGeom prst="rect">
            <a:avLst/>
          </a:prstGeom>
        </p:spPr>
        <p:txBody>
          <a:bodyPr wrap="square" lIns="0" tIns="0" rIns="0" bIns="0" rtlCol="0" anchor="t">
            <a:spAutoFit/>
          </a:bodyPr>
          <a:lstStyle/>
          <a:p>
            <a:pPr algn="l">
              <a:lnSpc>
                <a:spcPts val="2833"/>
              </a:lnSpc>
            </a:pPr>
            <a:r>
              <a:rPr lang="en-US" sz="1686" spc="-28" dirty="0">
                <a:solidFill>
                  <a:srgbClr val="000000"/>
                </a:solidFill>
                <a:latin typeface="+mn-ea"/>
                <a:cs typeface="Source Han Sans KR"/>
                <a:sym typeface="Source Han Sans KR"/>
              </a:rPr>
              <a:t>LLM</a:t>
            </a:r>
            <a:r>
              <a:rPr lang="ko-KR" altLang="en-US" sz="1686" spc="-28" dirty="0">
                <a:solidFill>
                  <a:srgbClr val="000000"/>
                </a:solidFill>
                <a:latin typeface="+mn-ea"/>
                <a:cs typeface="Source Han Sans KR"/>
                <a:sym typeface="Source Han Sans KR"/>
              </a:rPr>
              <a:t>이 인간 연구와 일관된 응답을 생성함으로써 시장조사를 보완하며</a:t>
            </a:r>
            <a:r>
              <a:rPr lang="en-US" altLang="ko-KR" sz="1686" spc="-28" dirty="0">
                <a:solidFill>
                  <a:srgbClr val="000000"/>
                </a:solidFill>
                <a:latin typeface="+mn-ea"/>
                <a:cs typeface="Source Han Sans KR"/>
                <a:sym typeface="Source Han Sans KR"/>
              </a:rPr>
              <a:t>,</a:t>
            </a:r>
          </a:p>
          <a:p>
            <a:pPr algn="l">
              <a:lnSpc>
                <a:spcPts val="2833"/>
              </a:lnSpc>
            </a:pPr>
            <a:r>
              <a:rPr lang="ko-KR" altLang="en-US" sz="1686" spc="-28" dirty="0">
                <a:solidFill>
                  <a:srgbClr val="000000"/>
                </a:solidFill>
                <a:latin typeface="+mn-ea"/>
                <a:cs typeface="Source Han Sans KR"/>
                <a:sym typeface="Source Han Sans KR"/>
              </a:rPr>
              <a:t>제품 개발주기를 단축하고</a:t>
            </a:r>
            <a:r>
              <a:rPr lang="en-US" altLang="ko-KR" sz="1686" spc="-28" dirty="0">
                <a:solidFill>
                  <a:srgbClr val="000000"/>
                </a:solidFill>
                <a:latin typeface="+mn-ea"/>
                <a:cs typeface="Source Han Sans KR"/>
                <a:sym typeface="Source Han Sans KR"/>
              </a:rPr>
              <a:t>, </a:t>
            </a:r>
            <a:r>
              <a:rPr lang="ko-KR" altLang="en-US" sz="1686" spc="-28" dirty="0">
                <a:solidFill>
                  <a:srgbClr val="000000"/>
                </a:solidFill>
                <a:latin typeface="+mn-ea"/>
                <a:cs typeface="Source Han Sans KR"/>
                <a:sym typeface="Source Han Sans KR"/>
              </a:rPr>
              <a:t>신제품의 시장 출시 전 위험을 줄이는데 기여 가능</a:t>
            </a:r>
            <a:endParaRPr lang="en-US" sz="1686" spc="-28" dirty="0">
              <a:solidFill>
                <a:srgbClr val="000000"/>
              </a:solidFill>
              <a:latin typeface="+mn-ea"/>
              <a:cs typeface="Source Han Sans KR"/>
              <a:sym typeface="Source Han Sans KR"/>
            </a:endParaRPr>
          </a:p>
        </p:txBody>
      </p:sp>
      <p:sp>
        <p:nvSpPr>
          <p:cNvPr id="4" name="TextBox 4">
            <a:extLst>
              <a:ext uri="{FF2B5EF4-FFF2-40B4-BE49-F238E27FC236}">
                <a16:creationId xmlns:a16="http://schemas.microsoft.com/office/drawing/2014/main" id="{A415510D-951F-6B9B-8DD7-F08EC35AA2CC}"/>
              </a:ext>
            </a:extLst>
          </p:cNvPr>
          <p:cNvSpPr txBox="1"/>
          <p:nvPr/>
        </p:nvSpPr>
        <p:spPr>
          <a:xfrm>
            <a:off x="1206628" y="2549765"/>
            <a:ext cx="4516269" cy="371503"/>
          </a:xfrm>
          <a:prstGeom prst="rect">
            <a:avLst/>
          </a:prstGeom>
        </p:spPr>
        <p:txBody>
          <a:bodyPr lIns="0" tIns="0" rIns="0" bIns="0" rtlCol="0" anchor="t">
            <a:spAutoFit/>
          </a:bodyPr>
          <a:lstStyle/>
          <a:p>
            <a:pPr algn="l">
              <a:lnSpc>
                <a:spcPts val="3148"/>
              </a:lnSpc>
              <a:spcBef>
                <a:spcPct val="0"/>
              </a:spcBef>
            </a:pPr>
            <a:r>
              <a:rPr lang="ko-KR" altLang="en-US" sz="2248" b="1" spc="-123" dirty="0">
                <a:solidFill>
                  <a:srgbClr val="000000"/>
                </a:solidFill>
                <a:latin typeface="+mn-ea"/>
                <a:cs typeface="Source Han Sans KR Medium"/>
                <a:sym typeface="Source Han Sans KR Medium"/>
              </a:rPr>
              <a:t>빠르고 저렴한 선행적 시장조사 가능</a:t>
            </a:r>
            <a:endParaRPr lang="en-US" sz="2248" b="1" spc="-123" dirty="0">
              <a:solidFill>
                <a:srgbClr val="000000"/>
              </a:solidFill>
              <a:latin typeface="+mn-ea"/>
              <a:cs typeface="Source Han Sans KR Medium"/>
              <a:sym typeface="Source Han Sans KR Medium"/>
            </a:endParaRPr>
          </a:p>
        </p:txBody>
      </p:sp>
      <p:sp>
        <p:nvSpPr>
          <p:cNvPr id="5" name="TextBox 5">
            <a:extLst>
              <a:ext uri="{FF2B5EF4-FFF2-40B4-BE49-F238E27FC236}">
                <a16:creationId xmlns:a16="http://schemas.microsoft.com/office/drawing/2014/main" id="{55205EB0-F96E-36B0-F191-910AD1661712}"/>
              </a:ext>
            </a:extLst>
          </p:cNvPr>
          <p:cNvSpPr txBox="1"/>
          <p:nvPr/>
        </p:nvSpPr>
        <p:spPr>
          <a:xfrm>
            <a:off x="1206628" y="4783389"/>
            <a:ext cx="6407372" cy="371503"/>
          </a:xfrm>
          <a:prstGeom prst="rect">
            <a:avLst/>
          </a:prstGeom>
        </p:spPr>
        <p:txBody>
          <a:bodyPr wrap="square" lIns="0" tIns="0" rIns="0" bIns="0" rtlCol="0" anchor="t">
            <a:spAutoFit/>
          </a:bodyPr>
          <a:lstStyle/>
          <a:p>
            <a:pPr algn="l">
              <a:lnSpc>
                <a:spcPts val="3148"/>
              </a:lnSpc>
              <a:spcBef>
                <a:spcPct val="0"/>
              </a:spcBef>
            </a:pPr>
            <a:r>
              <a:rPr lang="ko-KR" altLang="en-US" sz="2248" b="1" spc="-123" dirty="0">
                <a:solidFill>
                  <a:srgbClr val="000000"/>
                </a:solidFill>
                <a:latin typeface="+mn-ea"/>
                <a:cs typeface="Source Han Sans KR Medium"/>
                <a:sym typeface="Source Han Sans KR Medium"/>
              </a:rPr>
              <a:t>정교하게 설계된 페르소나를 통한 시장 예측</a:t>
            </a:r>
            <a:endParaRPr lang="en-US" sz="2248" b="1" spc="-123" dirty="0">
              <a:solidFill>
                <a:srgbClr val="000000"/>
              </a:solidFill>
              <a:latin typeface="+mn-ea"/>
              <a:cs typeface="Source Han Sans KR Medium"/>
              <a:sym typeface="Source Han Sans KR Medium"/>
            </a:endParaRPr>
          </a:p>
        </p:txBody>
      </p:sp>
      <p:sp>
        <p:nvSpPr>
          <p:cNvPr id="6" name="TextBox 7">
            <a:extLst>
              <a:ext uri="{FF2B5EF4-FFF2-40B4-BE49-F238E27FC236}">
                <a16:creationId xmlns:a16="http://schemas.microsoft.com/office/drawing/2014/main" id="{5F8268DE-5356-B12C-96A8-B6713CC7962B}"/>
              </a:ext>
            </a:extLst>
          </p:cNvPr>
          <p:cNvSpPr txBox="1"/>
          <p:nvPr/>
        </p:nvSpPr>
        <p:spPr>
          <a:xfrm>
            <a:off x="10346395" y="7573500"/>
            <a:ext cx="6030734" cy="576055"/>
          </a:xfrm>
          <a:prstGeom prst="rect">
            <a:avLst/>
          </a:prstGeom>
        </p:spPr>
        <p:txBody>
          <a:bodyPr wrap="square" lIns="0" tIns="0" rIns="0" bIns="0" rtlCol="0" anchor="t">
            <a:spAutoFit/>
          </a:bodyPr>
          <a:lstStyle/>
          <a:p>
            <a:pPr>
              <a:lnSpc>
                <a:spcPct val="150000"/>
              </a:lnSpc>
            </a:pPr>
            <a:r>
              <a:rPr lang="en-US" sz="2800" b="1" spc="-30" dirty="0">
                <a:solidFill>
                  <a:srgbClr val="000000"/>
                </a:solidFill>
                <a:latin typeface="+mn-ea"/>
                <a:cs typeface="Source Han Sans KR"/>
                <a:sym typeface="Source Han Sans KR"/>
              </a:rPr>
              <a:t>“</a:t>
            </a:r>
            <a:r>
              <a:rPr lang="ko-KR" altLang="en-US" sz="2800" b="1" dirty="0"/>
              <a:t>시장 조사의 </a:t>
            </a:r>
            <a:r>
              <a:rPr lang="ko-KR" altLang="en-US" sz="2800" b="1" dirty="0" err="1"/>
              <a:t>새로운패러다임</a:t>
            </a:r>
            <a:r>
              <a:rPr lang="ko-KR" altLang="en-US" sz="2800" b="1" dirty="0"/>
              <a:t> 제시</a:t>
            </a:r>
            <a:r>
              <a:rPr lang="en-US" sz="2800" b="1" spc="-30" dirty="0">
                <a:solidFill>
                  <a:srgbClr val="000000"/>
                </a:solidFill>
                <a:latin typeface="+mn-ea"/>
                <a:cs typeface="Source Han Sans KR"/>
                <a:sym typeface="Source Han Sans KR"/>
              </a:rPr>
              <a:t>”</a:t>
            </a:r>
          </a:p>
        </p:txBody>
      </p:sp>
      <p:sp>
        <p:nvSpPr>
          <p:cNvPr id="7" name="AutoShape 8">
            <a:extLst>
              <a:ext uri="{FF2B5EF4-FFF2-40B4-BE49-F238E27FC236}">
                <a16:creationId xmlns:a16="http://schemas.microsoft.com/office/drawing/2014/main" id="{8799A7D5-6B3B-F704-FEAD-B5E10F2CAEC5}"/>
              </a:ext>
            </a:extLst>
          </p:cNvPr>
          <p:cNvSpPr/>
          <p:nvPr/>
        </p:nvSpPr>
        <p:spPr>
          <a:xfrm flipV="1">
            <a:off x="10132910" y="7596081"/>
            <a:ext cx="0" cy="576056"/>
          </a:xfrm>
          <a:prstGeom prst="line">
            <a:avLst/>
          </a:prstGeom>
          <a:ln w="57150" cap="flat">
            <a:solidFill>
              <a:srgbClr val="000000"/>
            </a:solidFill>
            <a:prstDash val="solid"/>
            <a:headEnd type="none" w="sm" len="sm"/>
            <a:tailEnd type="none" w="sm" len="sm"/>
          </a:ln>
        </p:spPr>
      </p:sp>
      <p:pic>
        <p:nvPicPr>
          <p:cNvPr id="8" name="Picture 9">
            <a:extLst>
              <a:ext uri="{FF2B5EF4-FFF2-40B4-BE49-F238E27FC236}">
                <a16:creationId xmlns:a16="http://schemas.microsoft.com/office/drawing/2014/main" id="{75F4D51F-BD46-500D-28FD-841BC0CB69A5}"/>
              </a:ext>
            </a:extLst>
          </p:cNvPr>
          <p:cNvPicPr>
            <a:picLocks noChangeAspect="1"/>
          </p:cNvPicPr>
          <p:nvPr/>
        </p:nvPicPr>
        <p:blipFill>
          <a:blip r:embed="rId2"/>
          <a:stretch>
            <a:fillRect/>
          </a:stretch>
        </p:blipFill>
        <p:spPr>
          <a:xfrm>
            <a:off x="9436891" y="1819764"/>
            <a:ext cx="7692799" cy="5065027"/>
          </a:xfrm>
          <a:prstGeom prst="rect">
            <a:avLst/>
          </a:prstGeom>
        </p:spPr>
      </p:pic>
      <p:sp>
        <p:nvSpPr>
          <p:cNvPr id="9" name="TextBox 11">
            <a:extLst>
              <a:ext uri="{FF2B5EF4-FFF2-40B4-BE49-F238E27FC236}">
                <a16:creationId xmlns:a16="http://schemas.microsoft.com/office/drawing/2014/main" id="{BD4C9D0A-AC70-7066-4BFB-243DA41000AA}"/>
              </a:ext>
            </a:extLst>
          </p:cNvPr>
          <p:cNvSpPr txBox="1"/>
          <p:nvPr/>
        </p:nvSpPr>
        <p:spPr>
          <a:xfrm>
            <a:off x="1206628" y="7503357"/>
            <a:ext cx="6722370" cy="1036309"/>
          </a:xfrm>
          <a:prstGeom prst="rect">
            <a:avLst/>
          </a:prstGeom>
        </p:spPr>
        <p:txBody>
          <a:bodyPr wrap="square" lIns="0" tIns="0" rIns="0" bIns="0" rtlCol="0" anchor="t">
            <a:spAutoFit/>
          </a:bodyPr>
          <a:lstStyle/>
          <a:p>
            <a:pPr>
              <a:lnSpc>
                <a:spcPts val="2833"/>
              </a:lnSpc>
            </a:pPr>
            <a:r>
              <a:rPr lang="ko-KR" altLang="en-US" sz="1686" spc="-28" dirty="0">
                <a:solidFill>
                  <a:srgbClr val="000000"/>
                </a:solidFill>
                <a:latin typeface="+mn-ea"/>
                <a:cs typeface="Source Han Sans KR"/>
                <a:sym typeface="Source Han Sans KR"/>
              </a:rPr>
              <a:t>구축된 </a:t>
            </a:r>
            <a:r>
              <a:rPr lang="ko-KR" altLang="en-US" b="1" spc="-123" dirty="0">
                <a:solidFill>
                  <a:srgbClr val="000000"/>
                </a:solidFill>
                <a:latin typeface="+mn-ea"/>
                <a:cs typeface="Source Han Sans KR Medium"/>
                <a:sym typeface="Source Han Sans KR Medium"/>
              </a:rPr>
              <a:t>비즈니스 시뮬레이터</a:t>
            </a:r>
            <a:r>
              <a:rPr lang="ko-KR" altLang="en-US" spc="-123" dirty="0">
                <a:solidFill>
                  <a:srgbClr val="000000"/>
                </a:solidFill>
                <a:latin typeface="+mn-ea"/>
                <a:cs typeface="Source Han Sans KR Medium"/>
                <a:sym typeface="Source Han Sans KR Medium"/>
              </a:rPr>
              <a:t>를</a:t>
            </a:r>
            <a:r>
              <a:rPr lang="ko-KR" altLang="en-US" sz="1686" spc="-28" dirty="0">
                <a:solidFill>
                  <a:srgbClr val="000000"/>
                </a:solidFill>
                <a:latin typeface="+mn-ea"/>
                <a:cs typeface="Source Han Sans KR"/>
                <a:sym typeface="Source Han Sans KR"/>
              </a:rPr>
              <a:t> 이용해 향후 효율적 마케팅 방향을 시뮬레이션하고 빠르게 적용</a:t>
            </a:r>
            <a:r>
              <a:rPr lang="en-US" altLang="ko-KR" sz="1686" spc="-28" dirty="0">
                <a:solidFill>
                  <a:srgbClr val="000000"/>
                </a:solidFill>
                <a:latin typeface="+mn-ea"/>
                <a:cs typeface="Source Han Sans KR"/>
                <a:sym typeface="Source Han Sans KR"/>
              </a:rPr>
              <a:t>, </a:t>
            </a:r>
            <a:r>
              <a:rPr lang="ko-KR" altLang="en-US" sz="1686" spc="-28" dirty="0">
                <a:solidFill>
                  <a:srgbClr val="000000"/>
                </a:solidFill>
                <a:latin typeface="+mn-ea"/>
                <a:cs typeface="Source Han Sans KR"/>
                <a:sym typeface="Source Han Sans KR"/>
              </a:rPr>
              <a:t>피드백을 통해 보완하여 체계적인 마케팅 전략을 구축 가능</a:t>
            </a:r>
            <a:endParaRPr lang="en-US" sz="1686" spc="-28" dirty="0">
              <a:solidFill>
                <a:srgbClr val="000000"/>
              </a:solidFill>
              <a:latin typeface="+mn-ea"/>
              <a:cs typeface="Source Han Sans KR"/>
              <a:sym typeface="Source Han Sans KR"/>
            </a:endParaRPr>
          </a:p>
        </p:txBody>
      </p:sp>
      <p:sp>
        <p:nvSpPr>
          <p:cNvPr id="10" name="TextBox 12">
            <a:extLst>
              <a:ext uri="{FF2B5EF4-FFF2-40B4-BE49-F238E27FC236}">
                <a16:creationId xmlns:a16="http://schemas.microsoft.com/office/drawing/2014/main" id="{FB3E6F3F-F70D-5381-412D-CB90B0D7E5EC}"/>
              </a:ext>
            </a:extLst>
          </p:cNvPr>
          <p:cNvSpPr txBox="1"/>
          <p:nvPr/>
        </p:nvSpPr>
        <p:spPr>
          <a:xfrm>
            <a:off x="1206628" y="7005430"/>
            <a:ext cx="4516269" cy="371503"/>
          </a:xfrm>
          <a:prstGeom prst="rect">
            <a:avLst/>
          </a:prstGeom>
        </p:spPr>
        <p:txBody>
          <a:bodyPr lIns="0" tIns="0" rIns="0" bIns="0" rtlCol="0" anchor="t">
            <a:spAutoFit/>
          </a:bodyPr>
          <a:lstStyle/>
          <a:p>
            <a:pPr algn="l">
              <a:lnSpc>
                <a:spcPts val="3148"/>
              </a:lnSpc>
              <a:spcBef>
                <a:spcPct val="0"/>
              </a:spcBef>
            </a:pPr>
            <a:r>
              <a:rPr lang="ko-KR" altLang="en-US" sz="2248" b="1" spc="-123" dirty="0">
                <a:solidFill>
                  <a:srgbClr val="000000"/>
                </a:solidFill>
                <a:latin typeface="+mn-ea"/>
                <a:cs typeface="Source Han Sans KR Medium"/>
                <a:sym typeface="Source Han Sans KR Medium"/>
              </a:rPr>
              <a:t>체계적인 마케팅 전략 구축</a:t>
            </a:r>
            <a:endParaRPr lang="en-US" sz="2248" b="1" spc="-123" dirty="0">
              <a:solidFill>
                <a:srgbClr val="000000"/>
              </a:solidFill>
              <a:latin typeface="+mn-ea"/>
              <a:cs typeface="Source Han Sans KR Medium"/>
              <a:sym typeface="Source Han Sans KR Medium"/>
            </a:endParaRPr>
          </a:p>
        </p:txBody>
      </p:sp>
    </p:spTree>
    <p:extLst>
      <p:ext uri="{BB962C8B-B14F-4D97-AF65-F5344CB8AC3E}">
        <p14:creationId xmlns:p14="http://schemas.microsoft.com/office/powerpoint/2010/main" val="24207510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8D7D75-3015-0AC7-8E4A-659188206A63}"/>
            </a:ext>
          </a:extLst>
        </p:cNvPr>
        <p:cNvGrpSpPr/>
        <p:nvPr/>
      </p:nvGrpSpPr>
      <p:grpSpPr>
        <a:xfrm>
          <a:off x="0" y="0"/>
          <a:ext cx="0" cy="0"/>
          <a:chOff x="0" y="0"/>
          <a:chExt cx="0" cy="0"/>
        </a:xfrm>
      </p:grpSpPr>
      <p:sp>
        <p:nvSpPr>
          <p:cNvPr id="17" name="AutoShape 17">
            <a:extLst>
              <a:ext uri="{FF2B5EF4-FFF2-40B4-BE49-F238E27FC236}">
                <a16:creationId xmlns:a16="http://schemas.microsoft.com/office/drawing/2014/main" id="{70B498BD-1DEF-E17C-9EAD-A6FC7ECA6403}"/>
              </a:ext>
            </a:extLst>
          </p:cNvPr>
          <p:cNvSpPr/>
          <p:nvPr/>
        </p:nvSpPr>
        <p:spPr>
          <a:xfrm>
            <a:off x="3294000" y="1074277"/>
            <a:ext cx="14076990" cy="0"/>
          </a:xfrm>
          <a:prstGeom prst="line">
            <a:avLst/>
          </a:prstGeom>
          <a:ln w="9525" cap="rnd">
            <a:solidFill>
              <a:srgbClr val="000000"/>
            </a:solidFill>
            <a:prstDash val="solid"/>
            <a:headEnd type="none" w="sm" len="sm"/>
            <a:tailEnd type="none" w="sm" len="sm"/>
          </a:ln>
        </p:spPr>
      </p:sp>
      <p:sp>
        <p:nvSpPr>
          <p:cNvPr id="26" name="TextBox 26">
            <a:extLst>
              <a:ext uri="{FF2B5EF4-FFF2-40B4-BE49-F238E27FC236}">
                <a16:creationId xmlns:a16="http://schemas.microsoft.com/office/drawing/2014/main" id="{55C3129B-586E-8B23-ECE6-9819376F616C}"/>
              </a:ext>
            </a:extLst>
          </p:cNvPr>
          <p:cNvSpPr txBox="1"/>
          <p:nvPr/>
        </p:nvSpPr>
        <p:spPr>
          <a:xfrm>
            <a:off x="1197103" y="795626"/>
            <a:ext cx="3736349" cy="500073"/>
          </a:xfrm>
          <a:prstGeom prst="rect">
            <a:avLst/>
          </a:prstGeom>
        </p:spPr>
        <p:txBody>
          <a:bodyPr lIns="0" tIns="0" rIns="0" bIns="0" rtlCol="0" anchor="t">
            <a:spAutoFit/>
          </a:bodyPr>
          <a:lstStyle/>
          <a:p>
            <a:pPr algn="l">
              <a:lnSpc>
                <a:spcPts val="4329"/>
              </a:lnSpc>
            </a:pPr>
            <a:r>
              <a:rPr lang="ko-KR" altLang="en-US" sz="3092" b="1" spc="-197" dirty="0">
                <a:solidFill>
                  <a:srgbClr val="000000"/>
                </a:solidFill>
                <a:latin typeface="+mn-ea"/>
                <a:cs typeface="Source Han Sans KR Bold"/>
                <a:sym typeface="Source Han Sans KR Bold"/>
              </a:rPr>
              <a:t>자체 피드백</a:t>
            </a:r>
          </a:p>
        </p:txBody>
      </p:sp>
      <p:sp>
        <p:nvSpPr>
          <p:cNvPr id="39" name="TextBox 12">
            <a:extLst>
              <a:ext uri="{FF2B5EF4-FFF2-40B4-BE49-F238E27FC236}">
                <a16:creationId xmlns:a16="http://schemas.microsoft.com/office/drawing/2014/main" id="{2935A863-D08B-81E6-9F2D-0CDEFBF62FE0}"/>
              </a:ext>
            </a:extLst>
          </p:cNvPr>
          <p:cNvSpPr txBox="1"/>
          <p:nvPr/>
        </p:nvSpPr>
        <p:spPr>
          <a:xfrm>
            <a:off x="11574000" y="547028"/>
            <a:ext cx="5796991" cy="456215"/>
          </a:xfrm>
          <a:prstGeom prst="rect">
            <a:avLst/>
          </a:prstGeom>
        </p:spPr>
        <p:txBody>
          <a:bodyPr wrap="square" lIns="0" tIns="0" rIns="0" bIns="0" rtlCol="0" anchor="t">
            <a:spAutoFit/>
          </a:bodyPr>
          <a:lstStyle/>
          <a:p>
            <a:pPr marL="0" lvl="0" indent="0" algn="r">
              <a:lnSpc>
                <a:spcPts val="3935"/>
              </a:lnSpc>
              <a:spcBef>
                <a:spcPct val="0"/>
              </a:spcBef>
            </a:pPr>
            <a:r>
              <a:rPr lang="en-US" sz="2800" dirty="0">
                <a:solidFill>
                  <a:schemeClr val="tx1">
                    <a:lumMod val="50000"/>
                    <a:lumOff val="50000"/>
                  </a:schemeClr>
                </a:solidFill>
                <a:latin typeface="+mn-ea"/>
                <a:cs typeface="Telegraf"/>
                <a:sym typeface="Telegraf"/>
              </a:rPr>
              <a:t>Part </a:t>
            </a:r>
            <a:r>
              <a:rPr lang="en-US" altLang="ko-KR" sz="2800" dirty="0">
                <a:solidFill>
                  <a:schemeClr val="tx1">
                    <a:lumMod val="50000"/>
                    <a:lumOff val="50000"/>
                  </a:schemeClr>
                </a:solidFill>
                <a:latin typeface="+mn-ea"/>
                <a:cs typeface="Telegraf"/>
                <a:sym typeface="Telegraf"/>
              </a:rPr>
              <a:t>5</a:t>
            </a:r>
            <a:r>
              <a:rPr lang="en-US" sz="2800" dirty="0">
                <a:solidFill>
                  <a:schemeClr val="tx1">
                    <a:lumMod val="50000"/>
                    <a:lumOff val="50000"/>
                  </a:schemeClr>
                </a:solidFill>
                <a:latin typeface="+mn-ea"/>
                <a:cs typeface="Telegraf"/>
                <a:sym typeface="Telegraf"/>
              </a:rPr>
              <a:t> </a:t>
            </a:r>
            <a:r>
              <a:rPr lang="en-US" altLang="ko-KR" sz="2800" dirty="0">
                <a:solidFill>
                  <a:schemeClr val="tx1">
                    <a:lumMod val="50000"/>
                    <a:lumOff val="50000"/>
                  </a:schemeClr>
                </a:solidFill>
                <a:latin typeface="+mn-ea"/>
                <a:cs typeface="Telegraf"/>
                <a:sym typeface="Telegraf"/>
              </a:rPr>
              <a:t>– </a:t>
            </a:r>
            <a:r>
              <a:rPr lang="ko-KR" altLang="en-US" sz="2800" dirty="0">
                <a:solidFill>
                  <a:schemeClr val="tx1">
                    <a:lumMod val="50000"/>
                    <a:lumOff val="50000"/>
                  </a:schemeClr>
                </a:solidFill>
                <a:latin typeface="+mn-ea"/>
                <a:cs typeface="Telegraf"/>
                <a:sym typeface="Telegraf"/>
              </a:rPr>
              <a:t>결과 및 평가</a:t>
            </a:r>
            <a:endParaRPr lang="en-US" sz="2800" dirty="0">
              <a:solidFill>
                <a:schemeClr val="tx1">
                  <a:lumMod val="50000"/>
                  <a:lumOff val="50000"/>
                </a:schemeClr>
              </a:solidFill>
              <a:latin typeface="+mn-ea"/>
              <a:cs typeface="Telegraf"/>
              <a:sym typeface="Telegraf"/>
            </a:endParaRPr>
          </a:p>
        </p:txBody>
      </p:sp>
    </p:spTree>
    <p:extLst>
      <p:ext uri="{BB962C8B-B14F-4D97-AF65-F5344CB8AC3E}">
        <p14:creationId xmlns:p14="http://schemas.microsoft.com/office/powerpoint/2010/main" val="149732803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900FEF-2535-2B14-9934-E03D6C4C29EE}"/>
            </a:ext>
          </a:extLst>
        </p:cNvPr>
        <p:cNvGrpSpPr/>
        <p:nvPr/>
      </p:nvGrpSpPr>
      <p:grpSpPr>
        <a:xfrm>
          <a:off x="0" y="0"/>
          <a:ext cx="0" cy="0"/>
          <a:chOff x="0" y="0"/>
          <a:chExt cx="0" cy="0"/>
        </a:xfrm>
      </p:grpSpPr>
      <p:sp>
        <p:nvSpPr>
          <p:cNvPr id="3" name="TextBox 3">
            <a:extLst>
              <a:ext uri="{FF2B5EF4-FFF2-40B4-BE49-F238E27FC236}">
                <a16:creationId xmlns:a16="http://schemas.microsoft.com/office/drawing/2014/main" id="{FE878F59-B7F6-5BCF-F972-FA6313AFA9DE}"/>
              </a:ext>
            </a:extLst>
          </p:cNvPr>
          <p:cNvSpPr txBox="1"/>
          <p:nvPr/>
        </p:nvSpPr>
        <p:spPr>
          <a:xfrm>
            <a:off x="1197703" y="7727814"/>
            <a:ext cx="3933923" cy="1789208"/>
          </a:xfrm>
          <a:prstGeom prst="rect">
            <a:avLst/>
          </a:prstGeom>
        </p:spPr>
        <p:txBody>
          <a:bodyPr lIns="0" tIns="0" rIns="0" bIns="0" rtlCol="0" anchor="t">
            <a:spAutoFit/>
          </a:bodyPr>
          <a:lstStyle/>
          <a:p>
            <a:pPr algn="l">
              <a:lnSpc>
                <a:spcPct val="150000"/>
              </a:lnSpc>
            </a:pPr>
            <a:r>
              <a:rPr lang="ko-KR" altLang="en-US" sz="2000" spc="55" dirty="0">
                <a:solidFill>
                  <a:srgbClr val="000000"/>
                </a:solidFill>
                <a:latin typeface="+mn-ea"/>
                <a:cs typeface="Telegraf"/>
                <a:sym typeface="Telegraf"/>
              </a:rPr>
              <a:t>박진성</a:t>
            </a:r>
            <a:endParaRPr lang="en-US" altLang="ko-KR" sz="2000" spc="55" dirty="0">
              <a:solidFill>
                <a:srgbClr val="000000"/>
              </a:solidFill>
              <a:latin typeface="+mn-ea"/>
              <a:cs typeface="Telegraf"/>
              <a:sym typeface="Telegraf"/>
            </a:endParaRPr>
          </a:p>
          <a:p>
            <a:pPr algn="l">
              <a:lnSpc>
                <a:spcPct val="150000"/>
              </a:lnSpc>
            </a:pPr>
            <a:r>
              <a:rPr lang="ko-KR" altLang="en-US" sz="2000" spc="55" dirty="0" err="1">
                <a:solidFill>
                  <a:srgbClr val="000000"/>
                </a:solidFill>
                <a:latin typeface="+mn-ea"/>
                <a:cs typeface="Telegraf"/>
                <a:sym typeface="Telegraf"/>
              </a:rPr>
              <a:t>주용곤</a:t>
            </a:r>
            <a:endParaRPr lang="en-US" altLang="ko-KR" sz="2000" spc="55" dirty="0">
              <a:solidFill>
                <a:srgbClr val="000000"/>
              </a:solidFill>
              <a:latin typeface="+mn-ea"/>
              <a:cs typeface="Telegraf"/>
              <a:sym typeface="Telegraf"/>
            </a:endParaRPr>
          </a:p>
          <a:p>
            <a:pPr algn="l">
              <a:lnSpc>
                <a:spcPct val="150000"/>
              </a:lnSpc>
            </a:pPr>
            <a:r>
              <a:rPr lang="ko-KR" altLang="en-US" sz="2000" spc="55" dirty="0">
                <a:solidFill>
                  <a:srgbClr val="000000"/>
                </a:solidFill>
                <a:latin typeface="+mn-ea"/>
                <a:cs typeface="Telegraf"/>
                <a:sym typeface="Telegraf"/>
              </a:rPr>
              <a:t>박동현</a:t>
            </a:r>
            <a:endParaRPr lang="en-US" altLang="ko-KR" sz="2000" spc="55" dirty="0">
              <a:solidFill>
                <a:srgbClr val="000000"/>
              </a:solidFill>
              <a:latin typeface="+mn-ea"/>
              <a:cs typeface="Telegraf"/>
              <a:sym typeface="Telegraf"/>
            </a:endParaRPr>
          </a:p>
          <a:p>
            <a:pPr algn="l">
              <a:lnSpc>
                <a:spcPct val="150000"/>
              </a:lnSpc>
            </a:pPr>
            <a:r>
              <a:rPr lang="ko-KR" altLang="en-US" sz="2000" spc="55" dirty="0" err="1">
                <a:solidFill>
                  <a:srgbClr val="000000"/>
                </a:solidFill>
                <a:latin typeface="+mn-ea"/>
                <a:cs typeface="Telegraf"/>
                <a:sym typeface="Telegraf"/>
              </a:rPr>
              <a:t>최장호</a:t>
            </a:r>
            <a:endParaRPr lang="en-US" sz="2000" spc="55" dirty="0">
              <a:solidFill>
                <a:srgbClr val="000000"/>
              </a:solidFill>
              <a:latin typeface="+mn-ea"/>
              <a:cs typeface="Telegraf"/>
              <a:sym typeface="Telegraf"/>
            </a:endParaRPr>
          </a:p>
        </p:txBody>
      </p:sp>
      <p:sp>
        <p:nvSpPr>
          <p:cNvPr id="4" name="AutoShape 4">
            <a:extLst>
              <a:ext uri="{FF2B5EF4-FFF2-40B4-BE49-F238E27FC236}">
                <a16:creationId xmlns:a16="http://schemas.microsoft.com/office/drawing/2014/main" id="{35AEE1E1-D197-9348-F81E-D6D695D32DD0}"/>
              </a:ext>
            </a:extLst>
          </p:cNvPr>
          <p:cNvSpPr/>
          <p:nvPr/>
        </p:nvSpPr>
        <p:spPr>
          <a:xfrm>
            <a:off x="4933452" y="6782489"/>
            <a:ext cx="9046359" cy="0"/>
          </a:xfrm>
          <a:prstGeom prst="line">
            <a:avLst/>
          </a:prstGeom>
          <a:ln w="9525" cap="rnd">
            <a:solidFill>
              <a:srgbClr val="000000"/>
            </a:solidFill>
            <a:prstDash val="solid"/>
            <a:headEnd type="none" w="sm" len="sm"/>
            <a:tailEnd type="none" w="sm" len="sm"/>
          </a:ln>
        </p:spPr>
      </p:sp>
      <p:sp>
        <p:nvSpPr>
          <p:cNvPr id="5" name="TextBox 5">
            <a:extLst>
              <a:ext uri="{FF2B5EF4-FFF2-40B4-BE49-F238E27FC236}">
                <a16:creationId xmlns:a16="http://schemas.microsoft.com/office/drawing/2014/main" id="{C32C35B0-C6A7-34E7-9122-4FAFCE65A664}"/>
              </a:ext>
            </a:extLst>
          </p:cNvPr>
          <p:cNvSpPr txBox="1"/>
          <p:nvPr/>
        </p:nvSpPr>
        <p:spPr>
          <a:xfrm>
            <a:off x="1197103" y="6502039"/>
            <a:ext cx="3736349" cy="457113"/>
          </a:xfrm>
          <a:prstGeom prst="rect">
            <a:avLst/>
          </a:prstGeom>
        </p:spPr>
        <p:txBody>
          <a:bodyPr lIns="0" tIns="0" rIns="0" bIns="0" rtlCol="0" anchor="t">
            <a:spAutoFit/>
          </a:bodyPr>
          <a:lstStyle/>
          <a:p>
            <a:pPr algn="l">
              <a:lnSpc>
                <a:spcPts val="3935"/>
              </a:lnSpc>
            </a:pPr>
            <a:r>
              <a:rPr lang="ko-KR" altLang="en-US" sz="2811" dirty="0">
                <a:solidFill>
                  <a:srgbClr val="000000"/>
                </a:solidFill>
                <a:latin typeface="+mn-ea"/>
                <a:cs typeface="Telegraf"/>
                <a:sym typeface="Telegraf"/>
              </a:rPr>
              <a:t>팀 </a:t>
            </a:r>
            <a:r>
              <a:rPr lang="en-US" altLang="ko-KR" sz="2811" dirty="0">
                <a:solidFill>
                  <a:srgbClr val="000000"/>
                </a:solidFill>
                <a:latin typeface="+mn-ea"/>
                <a:cs typeface="Telegraf"/>
                <a:sym typeface="Telegraf"/>
              </a:rPr>
              <a:t>Chill Tuna</a:t>
            </a:r>
            <a:endParaRPr lang="en-US" sz="2811" dirty="0">
              <a:solidFill>
                <a:srgbClr val="000000"/>
              </a:solidFill>
              <a:latin typeface="+mn-ea"/>
              <a:cs typeface="Telegraf"/>
              <a:sym typeface="Telegraf"/>
            </a:endParaRPr>
          </a:p>
        </p:txBody>
      </p:sp>
      <p:sp>
        <p:nvSpPr>
          <p:cNvPr id="6" name="TextBox 6">
            <a:extLst>
              <a:ext uri="{FF2B5EF4-FFF2-40B4-BE49-F238E27FC236}">
                <a16:creationId xmlns:a16="http://schemas.microsoft.com/office/drawing/2014/main" id="{F98CAADA-FEEB-76E4-F8B3-5EAF0FB3A017}"/>
              </a:ext>
            </a:extLst>
          </p:cNvPr>
          <p:cNvSpPr txBox="1"/>
          <p:nvPr/>
        </p:nvSpPr>
        <p:spPr>
          <a:xfrm>
            <a:off x="1041586" y="3858737"/>
            <a:ext cx="6913999" cy="1260486"/>
          </a:xfrm>
          <a:prstGeom prst="rect">
            <a:avLst/>
          </a:prstGeom>
        </p:spPr>
        <p:txBody>
          <a:bodyPr lIns="0" tIns="0" rIns="0" bIns="0" rtlCol="0" anchor="t">
            <a:spAutoFit/>
          </a:bodyPr>
          <a:lstStyle/>
          <a:p>
            <a:pPr algn="l">
              <a:lnSpc>
                <a:spcPts val="9674"/>
              </a:lnSpc>
            </a:pPr>
            <a:r>
              <a:rPr lang="en-US" sz="9214" b="1" spc="-617">
                <a:solidFill>
                  <a:srgbClr val="000000"/>
                </a:solidFill>
                <a:latin typeface="+mn-ea"/>
                <a:cs typeface="Source Han Sans KR Bold"/>
                <a:sym typeface="Source Han Sans KR Bold"/>
              </a:rPr>
              <a:t>감사합니다</a:t>
            </a:r>
          </a:p>
        </p:txBody>
      </p:sp>
      <p:pic>
        <p:nvPicPr>
          <p:cNvPr id="9" name="그림 8">
            <a:extLst>
              <a:ext uri="{FF2B5EF4-FFF2-40B4-BE49-F238E27FC236}">
                <a16:creationId xmlns:a16="http://schemas.microsoft.com/office/drawing/2014/main" id="{2453C149-8E9B-DE8F-6C3D-049C5F66DA6B}"/>
              </a:ext>
            </a:extLst>
          </p:cNvPr>
          <p:cNvPicPr>
            <a:picLocks noChangeAspect="1"/>
          </p:cNvPicPr>
          <p:nvPr/>
        </p:nvPicPr>
        <p:blipFill>
          <a:blip r:embed="rId2"/>
          <a:srcRect l="20097" t="2012" r="20097"/>
          <a:stretch>
            <a:fillRect/>
          </a:stretch>
        </p:blipFill>
        <p:spPr>
          <a:xfrm>
            <a:off x="14470498" y="-1"/>
            <a:ext cx="3817502" cy="10286999"/>
          </a:xfrm>
          <a:prstGeom prst="rect">
            <a:avLst/>
          </a:prstGeom>
        </p:spPr>
      </p:pic>
    </p:spTree>
    <p:extLst>
      <p:ext uri="{BB962C8B-B14F-4D97-AF65-F5344CB8AC3E}">
        <p14:creationId xmlns:p14="http://schemas.microsoft.com/office/powerpoint/2010/main" val="57975305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9933344" y="2348577"/>
            <a:ext cx="7437646" cy="3847252"/>
          </a:xfrm>
          <a:custGeom>
            <a:avLst/>
            <a:gdLst/>
            <a:ahLst/>
            <a:cxnLst/>
            <a:rect l="l" t="t" r="r" b="b"/>
            <a:pathLst>
              <a:path w="7437646" h="3847252">
                <a:moveTo>
                  <a:pt x="0" y="0"/>
                </a:moveTo>
                <a:lnTo>
                  <a:pt x="7437646" y="0"/>
                </a:lnTo>
                <a:lnTo>
                  <a:pt x="7437646" y="3847252"/>
                </a:lnTo>
                <a:lnTo>
                  <a:pt x="0" y="3847252"/>
                </a:lnTo>
                <a:lnTo>
                  <a:pt x="0" y="0"/>
                </a:lnTo>
                <a:close/>
              </a:path>
            </a:pathLst>
          </a:custGeom>
          <a:blipFill>
            <a:blip r:embed="rId2"/>
            <a:stretch>
              <a:fillRect t="-4372" b="-4372"/>
            </a:stretch>
          </a:blipFill>
          <a:ln cap="sq">
            <a:noFill/>
            <a:prstDash val="solid"/>
            <a:miter/>
          </a:ln>
        </p:spPr>
      </p:sp>
      <p:sp>
        <p:nvSpPr>
          <p:cNvPr id="3" name="Freeform 3"/>
          <p:cNvSpPr/>
          <p:nvPr/>
        </p:nvSpPr>
        <p:spPr>
          <a:xfrm>
            <a:off x="1197103" y="2348577"/>
            <a:ext cx="3879942" cy="3847252"/>
          </a:xfrm>
          <a:custGeom>
            <a:avLst/>
            <a:gdLst/>
            <a:ahLst/>
            <a:cxnLst/>
            <a:rect l="l" t="t" r="r" b="b"/>
            <a:pathLst>
              <a:path w="3879942" h="3847252">
                <a:moveTo>
                  <a:pt x="0" y="0"/>
                </a:moveTo>
                <a:lnTo>
                  <a:pt x="3879942" y="0"/>
                </a:lnTo>
                <a:lnTo>
                  <a:pt x="3879942" y="3847252"/>
                </a:lnTo>
                <a:lnTo>
                  <a:pt x="0" y="3847252"/>
                </a:lnTo>
                <a:lnTo>
                  <a:pt x="0" y="0"/>
                </a:lnTo>
                <a:close/>
              </a:path>
            </a:pathLst>
          </a:custGeom>
          <a:blipFill>
            <a:blip r:embed="rId3"/>
            <a:stretch>
              <a:fillRect t="-25542" b="-25542"/>
            </a:stretch>
          </a:blipFill>
          <a:ln cap="sq">
            <a:noFill/>
            <a:prstDash val="solid"/>
            <a:miter/>
          </a:ln>
        </p:spPr>
      </p:sp>
      <p:sp>
        <p:nvSpPr>
          <p:cNvPr id="4" name="Freeform 4"/>
          <p:cNvSpPr/>
          <p:nvPr/>
        </p:nvSpPr>
        <p:spPr>
          <a:xfrm>
            <a:off x="5218559" y="2348577"/>
            <a:ext cx="3874384" cy="3847252"/>
          </a:xfrm>
          <a:custGeom>
            <a:avLst/>
            <a:gdLst/>
            <a:ahLst/>
            <a:cxnLst/>
            <a:rect l="l" t="t" r="r" b="b"/>
            <a:pathLst>
              <a:path w="3874384" h="3847252">
                <a:moveTo>
                  <a:pt x="0" y="0"/>
                </a:moveTo>
                <a:lnTo>
                  <a:pt x="3874383" y="0"/>
                </a:lnTo>
                <a:lnTo>
                  <a:pt x="3874383" y="3847252"/>
                </a:lnTo>
                <a:lnTo>
                  <a:pt x="0" y="3847252"/>
                </a:lnTo>
                <a:lnTo>
                  <a:pt x="0" y="0"/>
                </a:lnTo>
                <a:close/>
              </a:path>
            </a:pathLst>
          </a:custGeom>
          <a:blipFill>
            <a:blip r:embed="rId4"/>
            <a:stretch>
              <a:fillRect l="-24381" r="-24381"/>
            </a:stretch>
          </a:blipFill>
          <a:ln cap="sq">
            <a:noFill/>
            <a:prstDash val="solid"/>
            <a:miter/>
          </a:ln>
        </p:spPr>
      </p:sp>
      <p:sp>
        <p:nvSpPr>
          <p:cNvPr id="5" name="TextBox 5"/>
          <p:cNvSpPr txBox="1"/>
          <p:nvPr/>
        </p:nvSpPr>
        <p:spPr>
          <a:xfrm>
            <a:off x="1197103" y="7332010"/>
            <a:ext cx="7895839" cy="1209498"/>
          </a:xfrm>
          <a:prstGeom prst="rect">
            <a:avLst/>
          </a:prstGeom>
        </p:spPr>
        <p:txBody>
          <a:bodyPr lIns="0" tIns="0" rIns="0" bIns="0" rtlCol="0" anchor="t">
            <a:spAutoFit/>
          </a:bodyPr>
          <a:lstStyle/>
          <a:p>
            <a:pPr algn="l">
              <a:lnSpc>
                <a:spcPts val="2391"/>
              </a:lnSpc>
              <a:spcBef>
                <a:spcPct val="0"/>
              </a:spcBef>
            </a:pPr>
            <a:r>
              <a:rPr lang="en-US" sz="1708" spc="-29">
                <a:solidFill>
                  <a:srgbClr val="000000"/>
                </a:solidFill>
                <a:latin typeface="+mn-ea"/>
                <a:cs typeface="Source Han Sans KR"/>
                <a:sym typeface="Source Han Sans KR"/>
              </a:rPr>
              <a:t>AI 기반 헬스케어 플랫폼은 개인 맞춤형 건강 관리를 실현하고, 데이터 분석을 통해 예방 중심의 헬스케어를 제공합니다. 사용자의 건강 데이터를 실시간으로 분석하여 개인 맞춤형 솔루션을 제안하며, AI와 빅데이터 기술을 활용해 의료 서비스와 건강 관리의 효율성을 극대화합니다.</a:t>
            </a:r>
          </a:p>
        </p:txBody>
      </p:sp>
      <p:sp>
        <p:nvSpPr>
          <p:cNvPr id="6" name="TextBox 6"/>
          <p:cNvSpPr txBox="1"/>
          <p:nvPr/>
        </p:nvSpPr>
        <p:spPr>
          <a:xfrm>
            <a:off x="9933344" y="7332010"/>
            <a:ext cx="7437646" cy="1517275"/>
          </a:xfrm>
          <a:prstGeom prst="rect">
            <a:avLst/>
          </a:prstGeom>
        </p:spPr>
        <p:txBody>
          <a:bodyPr lIns="0" tIns="0" rIns="0" bIns="0" rtlCol="0" anchor="t">
            <a:spAutoFit/>
          </a:bodyPr>
          <a:lstStyle/>
          <a:p>
            <a:pPr algn="l">
              <a:lnSpc>
                <a:spcPts val="2391"/>
              </a:lnSpc>
              <a:spcBef>
                <a:spcPct val="0"/>
              </a:spcBef>
            </a:pPr>
            <a:r>
              <a:rPr lang="en-US" sz="1708" spc="-29">
                <a:solidFill>
                  <a:srgbClr val="000000"/>
                </a:solidFill>
                <a:latin typeface="+mn-ea"/>
                <a:cs typeface="Source Han Sans KR"/>
                <a:sym typeface="Source Han Sans KR"/>
              </a:rPr>
              <a:t>현대인의 건강 문제는 만성질환, 스트레스, 불규칙한 생활습관 등 복합적인 원인에서 비롯됩니다. 이러한 문제를 해결하기 위해 개인 맞춤형 건강 관리가 필수적입니다. AI 기술을 활용한 데이터 기반 분석은 기존의 일률적인 의료 서비스에서 벗어나 사용자의 개별적인 요구를 충족시킬 수 있는 혁신적인 접근법입니다. 또한, 예방 중심의 건강 관리는 의료비 절감과 삶의 질 향상에 기여할 수 있습니다.</a:t>
            </a:r>
          </a:p>
        </p:txBody>
      </p:sp>
      <p:sp>
        <p:nvSpPr>
          <p:cNvPr id="7" name="AutoShape 7"/>
          <p:cNvSpPr/>
          <p:nvPr/>
        </p:nvSpPr>
        <p:spPr>
          <a:xfrm flipV="1">
            <a:off x="4722341" y="1074277"/>
            <a:ext cx="12648649" cy="0"/>
          </a:xfrm>
          <a:prstGeom prst="line">
            <a:avLst/>
          </a:prstGeom>
          <a:ln w="9525" cap="rnd">
            <a:solidFill>
              <a:srgbClr val="000000"/>
            </a:solidFill>
            <a:prstDash val="solid"/>
            <a:headEnd type="none" w="sm" len="sm"/>
            <a:tailEnd type="none" w="sm" len="sm"/>
          </a:ln>
        </p:spPr>
      </p:sp>
      <p:sp>
        <p:nvSpPr>
          <p:cNvPr id="8" name="TextBox 8"/>
          <p:cNvSpPr txBox="1"/>
          <p:nvPr/>
        </p:nvSpPr>
        <p:spPr>
          <a:xfrm>
            <a:off x="1197103" y="795626"/>
            <a:ext cx="3736349" cy="513795"/>
          </a:xfrm>
          <a:prstGeom prst="rect">
            <a:avLst/>
          </a:prstGeom>
        </p:spPr>
        <p:txBody>
          <a:bodyPr lIns="0" tIns="0" rIns="0" bIns="0" rtlCol="0" anchor="t">
            <a:spAutoFit/>
          </a:bodyPr>
          <a:lstStyle/>
          <a:p>
            <a:pPr algn="l">
              <a:lnSpc>
                <a:spcPts val="4329"/>
              </a:lnSpc>
            </a:pPr>
            <a:r>
              <a:rPr lang="en-US" sz="3092" b="1" spc="-197" dirty="0" err="1">
                <a:solidFill>
                  <a:srgbClr val="000000"/>
                </a:solidFill>
                <a:latin typeface="+mn-ea"/>
                <a:cs typeface="Source Han Sans KR Bold"/>
                <a:sym typeface="Source Han Sans KR Bold"/>
              </a:rPr>
              <a:t>사업소개</a:t>
            </a:r>
            <a:r>
              <a:rPr lang="en-US" sz="3092" b="1" spc="-197" dirty="0">
                <a:solidFill>
                  <a:srgbClr val="000000"/>
                </a:solidFill>
                <a:latin typeface="+mn-ea"/>
                <a:cs typeface="Source Han Sans KR Bold"/>
                <a:sym typeface="Source Han Sans KR Bold"/>
              </a:rPr>
              <a:t> 및 </a:t>
            </a:r>
            <a:r>
              <a:rPr lang="en-US" sz="3092" b="1" spc="-197" dirty="0" err="1">
                <a:solidFill>
                  <a:srgbClr val="000000"/>
                </a:solidFill>
                <a:latin typeface="+mn-ea"/>
                <a:cs typeface="Source Han Sans KR Bold"/>
                <a:sym typeface="Source Han Sans KR Bold"/>
              </a:rPr>
              <a:t>필요성</a:t>
            </a:r>
            <a:endParaRPr lang="en-US" sz="3092" b="1" spc="-197" dirty="0">
              <a:solidFill>
                <a:srgbClr val="000000"/>
              </a:solidFill>
              <a:latin typeface="+mn-ea"/>
              <a:cs typeface="Source Han Sans KR Bold"/>
              <a:sym typeface="Source Han Sans KR Bold"/>
            </a:endParaRPr>
          </a:p>
        </p:txBody>
      </p:sp>
      <p:sp>
        <p:nvSpPr>
          <p:cNvPr id="9" name="TextBox 9"/>
          <p:cNvSpPr txBox="1"/>
          <p:nvPr/>
        </p:nvSpPr>
        <p:spPr>
          <a:xfrm>
            <a:off x="1197103" y="6653516"/>
            <a:ext cx="3736349" cy="425166"/>
          </a:xfrm>
          <a:prstGeom prst="rect">
            <a:avLst/>
          </a:prstGeom>
        </p:spPr>
        <p:txBody>
          <a:bodyPr lIns="0" tIns="0" rIns="0" bIns="0" rtlCol="0" anchor="t">
            <a:spAutoFit/>
          </a:bodyPr>
          <a:lstStyle/>
          <a:p>
            <a:pPr algn="l">
              <a:lnSpc>
                <a:spcPts val="3542"/>
              </a:lnSpc>
            </a:pPr>
            <a:r>
              <a:rPr lang="en-US" sz="2530" b="1" spc="-161">
                <a:solidFill>
                  <a:srgbClr val="000000"/>
                </a:solidFill>
                <a:latin typeface="+mn-ea"/>
                <a:cs typeface="Source Han Sans KR Bold"/>
                <a:sym typeface="Source Han Sans KR Bold"/>
              </a:rPr>
              <a:t>사업소개</a:t>
            </a:r>
          </a:p>
        </p:txBody>
      </p:sp>
      <p:sp>
        <p:nvSpPr>
          <p:cNvPr id="10" name="TextBox 10"/>
          <p:cNvSpPr txBox="1"/>
          <p:nvPr/>
        </p:nvSpPr>
        <p:spPr>
          <a:xfrm>
            <a:off x="9933344" y="6653516"/>
            <a:ext cx="3736349" cy="425166"/>
          </a:xfrm>
          <a:prstGeom prst="rect">
            <a:avLst/>
          </a:prstGeom>
        </p:spPr>
        <p:txBody>
          <a:bodyPr lIns="0" tIns="0" rIns="0" bIns="0" rtlCol="0" anchor="t">
            <a:spAutoFit/>
          </a:bodyPr>
          <a:lstStyle/>
          <a:p>
            <a:pPr algn="l">
              <a:lnSpc>
                <a:spcPts val="3542"/>
              </a:lnSpc>
            </a:pPr>
            <a:r>
              <a:rPr lang="en-US" sz="2530" b="1" spc="-161">
                <a:solidFill>
                  <a:srgbClr val="000000"/>
                </a:solidFill>
                <a:latin typeface="+mn-ea"/>
                <a:cs typeface="Source Han Sans KR Bold"/>
                <a:sym typeface="Source Han Sans KR Bold"/>
              </a:rPr>
              <a:t>사업의 필요성</a:t>
            </a:r>
          </a:p>
        </p:txBody>
      </p:sp>
      <p:sp>
        <p:nvSpPr>
          <p:cNvPr id="11" name="TextBox 11"/>
          <p:cNvSpPr txBox="1"/>
          <p:nvPr/>
        </p:nvSpPr>
        <p:spPr>
          <a:xfrm>
            <a:off x="14570611" y="9434247"/>
            <a:ext cx="3116728" cy="269113"/>
          </a:xfrm>
          <a:prstGeom prst="rect">
            <a:avLst/>
          </a:prstGeom>
        </p:spPr>
        <p:txBody>
          <a:bodyPr lIns="0" tIns="0" rIns="0" bIns="0" rtlCol="0" anchor="t">
            <a:spAutoFit/>
          </a:bodyPr>
          <a:lstStyle/>
          <a:p>
            <a:pPr algn="r">
              <a:lnSpc>
                <a:spcPts val="2295"/>
              </a:lnSpc>
            </a:pPr>
            <a:r>
              <a:rPr lang="en-US" sz="1639" b="1" spc="-27">
                <a:solidFill>
                  <a:srgbClr val="000001"/>
                </a:solidFill>
                <a:latin typeface="+mn-ea"/>
                <a:cs typeface="Telegraf Medium"/>
                <a:sym typeface="Telegraf Medium"/>
              </a:rPr>
              <a:t>www.reallygreatsite.com</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3065278" y="1074277"/>
            <a:ext cx="14305713" cy="0"/>
          </a:xfrm>
          <a:prstGeom prst="line">
            <a:avLst/>
          </a:prstGeom>
          <a:ln w="9525" cap="rnd">
            <a:solidFill>
              <a:srgbClr val="000000"/>
            </a:solidFill>
            <a:prstDash val="solid"/>
            <a:headEnd type="none" w="sm" len="sm"/>
            <a:tailEnd type="none" w="sm" len="sm"/>
          </a:ln>
        </p:spPr>
      </p:sp>
      <p:sp>
        <p:nvSpPr>
          <p:cNvPr id="3" name="TextBox 3"/>
          <p:cNvSpPr txBox="1"/>
          <p:nvPr/>
        </p:nvSpPr>
        <p:spPr>
          <a:xfrm>
            <a:off x="1719967" y="7280942"/>
            <a:ext cx="6227274" cy="1453155"/>
          </a:xfrm>
          <a:prstGeom prst="rect">
            <a:avLst/>
          </a:prstGeom>
        </p:spPr>
        <p:txBody>
          <a:bodyPr lIns="0" tIns="0" rIns="0" bIns="0" rtlCol="0" anchor="t">
            <a:spAutoFit/>
          </a:bodyPr>
          <a:lstStyle/>
          <a:p>
            <a:pPr algn="l">
              <a:lnSpc>
                <a:spcPts val="2251"/>
              </a:lnSpc>
              <a:spcBef>
                <a:spcPct val="0"/>
              </a:spcBef>
            </a:pPr>
            <a:r>
              <a:rPr lang="en-US" sz="1608" spc="-27">
                <a:solidFill>
                  <a:srgbClr val="000000"/>
                </a:solidFill>
                <a:latin typeface="+mn-ea"/>
                <a:cs typeface="Source Han Sans KR"/>
                <a:sym typeface="Source Han Sans KR"/>
              </a:rPr>
              <a:t>최근 헬스케어 산업은 디지털 전환과 인공지능 기술의 도입으로 급속한 변화를 겪고 있습니다. 웨어러블 기기, 모바일 헬스 앱 등의 도입은 개인 건강 데이터를 쉽게 수집하고 분석할 수 있는 환경을 제공합니다. 이러한 기술적 진보는 소비자 맞춤형 건강 관리와 예방 중심의 의료 서비스로의 전환을 가속화하고 있습니다</a:t>
            </a:r>
          </a:p>
        </p:txBody>
      </p:sp>
      <p:sp>
        <p:nvSpPr>
          <p:cNvPr id="4" name="Freeform 4"/>
          <p:cNvSpPr/>
          <p:nvPr/>
        </p:nvSpPr>
        <p:spPr>
          <a:xfrm>
            <a:off x="1197103" y="2370515"/>
            <a:ext cx="6750138" cy="3847252"/>
          </a:xfrm>
          <a:custGeom>
            <a:avLst/>
            <a:gdLst/>
            <a:ahLst/>
            <a:cxnLst/>
            <a:rect l="l" t="t" r="r" b="b"/>
            <a:pathLst>
              <a:path w="6750138" h="3847252">
                <a:moveTo>
                  <a:pt x="0" y="0"/>
                </a:moveTo>
                <a:lnTo>
                  <a:pt x="6750138" y="0"/>
                </a:lnTo>
                <a:lnTo>
                  <a:pt x="6750138" y="3847252"/>
                </a:lnTo>
                <a:lnTo>
                  <a:pt x="0" y="3847252"/>
                </a:lnTo>
                <a:lnTo>
                  <a:pt x="0" y="0"/>
                </a:lnTo>
                <a:close/>
              </a:path>
            </a:pathLst>
          </a:custGeom>
          <a:blipFill>
            <a:blip r:embed="rId2"/>
            <a:stretch>
              <a:fillRect t="-8447" b="-8447"/>
            </a:stretch>
          </a:blipFill>
          <a:ln cap="sq">
            <a:noFill/>
            <a:prstDash val="solid"/>
            <a:miter/>
          </a:ln>
        </p:spPr>
      </p:sp>
      <p:sp>
        <p:nvSpPr>
          <p:cNvPr id="5" name="TextBox 5"/>
          <p:cNvSpPr txBox="1"/>
          <p:nvPr/>
        </p:nvSpPr>
        <p:spPr>
          <a:xfrm>
            <a:off x="1197103" y="795626"/>
            <a:ext cx="3736349" cy="513795"/>
          </a:xfrm>
          <a:prstGeom prst="rect">
            <a:avLst/>
          </a:prstGeom>
        </p:spPr>
        <p:txBody>
          <a:bodyPr lIns="0" tIns="0" rIns="0" bIns="0" rtlCol="0" anchor="t">
            <a:spAutoFit/>
          </a:bodyPr>
          <a:lstStyle/>
          <a:p>
            <a:pPr algn="l">
              <a:lnSpc>
                <a:spcPts val="4329"/>
              </a:lnSpc>
            </a:pPr>
            <a:r>
              <a:rPr lang="en-US" sz="3092" b="1" spc="-197">
                <a:solidFill>
                  <a:srgbClr val="000000"/>
                </a:solidFill>
                <a:latin typeface="+mn-ea"/>
                <a:cs typeface="Source Han Sans KR Bold"/>
                <a:sym typeface="Source Han Sans KR Bold"/>
              </a:rPr>
              <a:t>환경분석</a:t>
            </a:r>
          </a:p>
        </p:txBody>
      </p:sp>
      <p:pic>
        <p:nvPicPr>
          <p:cNvPr id="6" name="Picture 6"/>
          <p:cNvPicPr>
            <a:picLocks noChangeAspect="1"/>
          </p:cNvPicPr>
          <p:nvPr/>
        </p:nvPicPr>
        <p:blipFill>
          <a:blip r:embed="rId3"/>
          <a:stretch>
            <a:fillRect/>
          </a:stretch>
        </p:blipFill>
        <p:spPr>
          <a:xfrm>
            <a:off x="10452735" y="1707945"/>
            <a:ext cx="5902183" cy="5590224"/>
          </a:xfrm>
          <a:prstGeom prst="rect">
            <a:avLst/>
          </a:prstGeom>
        </p:spPr>
      </p:pic>
      <p:sp>
        <p:nvSpPr>
          <p:cNvPr id="7" name="TextBox 7"/>
          <p:cNvSpPr txBox="1"/>
          <p:nvPr/>
        </p:nvSpPr>
        <p:spPr>
          <a:xfrm>
            <a:off x="10628266" y="7319320"/>
            <a:ext cx="5136929" cy="1109856"/>
          </a:xfrm>
          <a:prstGeom prst="rect">
            <a:avLst/>
          </a:prstGeom>
        </p:spPr>
        <p:txBody>
          <a:bodyPr lIns="0" tIns="0" rIns="0" bIns="0" rtlCol="0" anchor="t">
            <a:spAutoFit/>
          </a:bodyPr>
          <a:lstStyle/>
          <a:p>
            <a:pPr algn="l">
              <a:lnSpc>
                <a:spcPts val="2239"/>
              </a:lnSpc>
            </a:pPr>
            <a:r>
              <a:rPr lang="en-US" sz="1599" spc="-27">
                <a:solidFill>
                  <a:srgbClr val="000000"/>
                </a:solidFill>
                <a:latin typeface="+mn-ea"/>
                <a:cs typeface="Source Han Sans KR"/>
                <a:sym typeface="Source Han Sans KR"/>
              </a:rPr>
              <a:t>글로벌 헬스케어 시장은 올해까지 연평균 10% 이상의 성장이 예상됩니다</a:t>
            </a:r>
          </a:p>
          <a:p>
            <a:pPr algn="l">
              <a:lnSpc>
                <a:spcPts val="2239"/>
              </a:lnSpc>
            </a:pPr>
            <a:r>
              <a:rPr lang="en-US" sz="1599" spc="-27">
                <a:solidFill>
                  <a:srgbClr val="000000"/>
                </a:solidFill>
                <a:latin typeface="+mn-ea"/>
                <a:cs typeface="Source Han Sans KR"/>
                <a:sym typeface="Source Han Sans KR"/>
              </a:rPr>
              <a:t>웨어러블 기기와 모바일 헬스 앱 사용 증가로 디지털 헬스케어의 중요성이 확대되고 있습니다</a:t>
            </a:r>
          </a:p>
        </p:txBody>
      </p:sp>
      <p:sp>
        <p:nvSpPr>
          <p:cNvPr id="8" name="AutoShape 8"/>
          <p:cNvSpPr/>
          <p:nvPr/>
        </p:nvSpPr>
        <p:spPr>
          <a:xfrm flipV="1">
            <a:off x="1223879" y="7347895"/>
            <a:ext cx="0" cy="1195383"/>
          </a:xfrm>
          <a:prstGeom prst="line">
            <a:avLst/>
          </a:prstGeom>
          <a:ln w="57150" cap="flat">
            <a:solidFill>
              <a:srgbClr val="000000"/>
            </a:solidFill>
            <a:prstDash val="solid"/>
            <a:headEnd type="none" w="sm" len="sm"/>
            <a:tailEnd type="none" w="sm" len="sm"/>
          </a:ln>
        </p:spPr>
      </p:sp>
      <p:sp>
        <p:nvSpPr>
          <p:cNvPr id="9" name="AutoShape 9"/>
          <p:cNvSpPr/>
          <p:nvPr/>
        </p:nvSpPr>
        <p:spPr>
          <a:xfrm flipV="1">
            <a:off x="10132910" y="7347895"/>
            <a:ext cx="0" cy="1195383"/>
          </a:xfrm>
          <a:prstGeom prst="line">
            <a:avLst/>
          </a:prstGeom>
          <a:ln w="57150" cap="flat">
            <a:solidFill>
              <a:srgbClr val="000000"/>
            </a:solidFill>
            <a:prstDash val="solid"/>
            <a:headEnd type="none" w="sm" len="sm"/>
            <a:tailEnd type="none" w="sm" len="sm"/>
          </a:ln>
        </p:spPr>
      </p:sp>
      <p:sp>
        <p:nvSpPr>
          <p:cNvPr id="10" name="TextBox 10"/>
          <p:cNvSpPr txBox="1"/>
          <p:nvPr/>
        </p:nvSpPr>
        <p:spPr>
          <a:xfrm>
            <a:off x="14570611" y="9434247"/>
            <a:ext cx="3116728" cy="269113"/>
          </a:xfrm>
          <a:prstGeom prst="rect">
            <a:avLst/>
          </a:prstGeom>
        </p:spPr>
        <p:txBody>
          <a:bodyPr lIns="0" tIns="0" rIns="0" bIns="0" rtlCol="0" anchor="t">
            <a:spAutoFit/>
          </a:bodyPr>
          <a:lstStyle/>
          <a:p>
            <a:pPr algn="r">
              <a:lnSpc>
                <a:spcPts val="2295"/>
              </a:lnSpc>
            </a:pPr>
            <a:r>
              <a:rPr lang="en-US" sz="1639" b="1" spc="-27">
                <a:solidFill>
                  <a:srgbClr val="000001"/>
                </a:solidFill>
                <a:latin typeface="+mn-ea"/>
                <a:cs typeface="Telegraf Medium"/>
                <a:sym typeface="Telegraf Medium"/>
              </a:rPr>
              <a:t>www.reallygreatsite.com</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719967" y="7280942"/>
            <a:ext cx="6227274" cy="1360309"/>
          </a:xfrm>
          <a:prstGeom prst="rect">
            <a:avLst/>
          </a:prstGeom>
        </p:spPr>
        <p:txBody>
          <a:bodyPr lIns="0" tIns="0" rIns="0" bIns="0" rtlCol="0" anchor="t">
            <a:spAutoFit/>
          </a:bodyPr>
          <a:lstStyle/>
          <a:p>
            <a:pPr algn="l">
              <a:lnSpc>
                <a:spcPts val="2671"/>
              </a:lnSpc>
              <a:spcBef>
                <a:spcPct val="0"/>
              </a:spcBef>
            </a:pPr>
            <a:r>
              <a:rPr lang="en-US" sz="1908" spc="-32">
                <a:solidFill>
                  <a:srgbClr val="000000"/>
                </a:solidFill>
                <a:latin typeface="+mn-ea"/>
                <a:cs typeface="Source Han Sans KR"/>
                <a:sym typeface="Source Han Sans KR"/>
              </a:rPr>
              <a:t>정부와 기업들은 이러한 변화에 맞춰 디지털 헬스케어 산업에 대한 투자와 지원을 늘리고 있으며, 이는 시장 성장의 중요한 동력이 되고 있습니다. 그러나 데이터 보안과 규제 문제는 여전히 해결해야 할 주요 과제로 남아 있습니다.</a:t>
            </a:r>
          </a:p>
        </p:txBody>
      </p:sp>
      <p:sp>
        <p:nvSpPr>
          <p:cNvPr id="3" name="Freeform 3"/>
          <p:cNvSpPr/>
          <p:nvPr/>
        </p:nvSpPr>
        <p:spPr>
          <a:xfrm>
            <a:off x="1197103" y="2370515"/>
            <a:ext cx="6750138" cy="3847252"/>
          </a:xfrm>
          <a:custGeom>
            <a:avLst/>
            <a:gdLst/>
            <a:ahLst/>
            <a:cxnLst/>
            <a:rect l="l" t="t" r="r" b="b"/>
            <a:pathLst>
              <a:path w="6750138" h="3847252">
                <a:moveTo>
                  <a:pt x="0" y="0"/>
                </a:moveTo>
                <a:lnTo>
                  <a:pt x="6750138" y="0"/>
                </a:lnTo>
                <a:lnTo>
                  <a:pt x="6750138" y="3847252"/>
                </a:lnTo>
                <a:lnTo>
                  <a:pt x="0" y="3847252"/>
                </a:lnTo>
                <a:lnTo>
                  <a:pt x="0" y="0"/>
                </a:lnTo>
                <a:close/>
              </a:path>
            </a:pathLst>
          </a:custGeom>
          <a:blipFill>
            <a:blip r:embed="rId2"/>
            <a:stretch>
              <a:fillRect t="-8521" b="-8521"/>
            </a:stretch>
          </a:blipFill>
          <a:ln cap="sq">
            <a:noFill/>
            <a:prstDash val="solid"/>
            <a:miter/>
          </a:ln>
        </p:spPr>
      </p:sp>
      <p:sp>
        <p:nvSpPr>
          <p:cNvPr id="4" name="TextBox 4"/>
          <p:cNvSpPr txBox="1"/>
          <p:nvPr/>
        </p:nvSpPr>
        <p:spPr>
          <a:xfrm>
            <a:off x="1197103" y="795626"/>
            <a:ext cx="3736349" cy="513795"/>
          </a:xfrm>
          <a:prstGeom prst="rect">
            <a:avLst/>
          </a:prstGeom>
        </p:spPr>
        <p:txBody>
          <a:bodyPr lIns="0" tIns="0" rIns="0" bIns="0" rtlCol="0" anchor="t">
            <a:spAutoFit/>
          </a:bodyPr>
          <a:lstStyle/>
          <a:p>
            <a:pPr algn="l">
              <a:lnSpc>
                <a:spcPts val="4329"/>
              </a:lnSpc>
            </a:pPr>
            <a:r>
              <a:rPr lang="en-US" sz="3092" b="1" spc="-197">
                <a:solidFill>
                  <a:srgbClr val="000000"/>
                </a:solidFill>
                <a:latin typeface="+mn-ea"/>
                <a:cs typeface="Source Han Sans KR Bold"/>
                <a:sym typeface="Source Han Sans KR Bold"/>
              </a:rPr>
              <a:t>환경분석</a:t>
            </a:r>
          </a:p>
        </p:txBody>
      </p:sp>
      <p:sp>
        <p:nvSpPr>
          <p:cNvPr id="5" name="TextBox 5"/>
          <p:cNvSpPr txBox="1"/>
          <p:nvPr/>
        </p:nvSpPr>
        <p:spPr>
          <a:xfrm>
            <a:off x="10628266" y="7300270"/>
            <a:ext cx="5989658" cy="971733"/>
          </a:xfrm>
          <a:prstGeom prst="rect">
            <a:avLst/>
          </a:prstGeom>
        </p:spPr>
        <p:txBody>
          <a:bodyPr lIns="0" tIns="0" rIns="0" bIns="0" rtlCol="0" anchor="t">
            <a:spAutoFit/>
          </a:bodyPr>
          <a:lstStyle/>
          <a:p>
            <a:pPr algn="l">
              <a:lnSpc>
                <a:spcPts val="2614"/>
              </a:lnSpc>
            </a:pPr>
            <a:r>
              <a:rPr lang="en-US" sz="1867" spc="-31">
                <a:solidFill>
                  <a:srgbClr val="000000"/>
                </a:solidFill>
                <a:latin typeface="+mn-ea"/>
                <a:cs typeface="Source Han Sans KR"/>
                <a:sym typeface="Source Han Sans KR"/>
              </a:rPr>
              <a:t>건강 관리에 대한 개인화된 솔루션 요구가 지속적으로 증가하고 있습니다. 또한 예방 의료와 디지털 헬스케어를 장려하는 정책적 지원이 강화되고 있습니다.</a:t>
            </a:r>
          </a:p>
        </p:txBody>
      </p:sp>
      <p:sp>
        <p:nvSpPr>
          <p:cNvPr id="6" name="AutoShape 6"/>
          <p:cNvSpPr/>
          <p:nvPr/>
        </p:nvSpPr>
        <p:spPr>
          <a:xfrm flipV="1">
            <a:off x="1223879" y="7347895"/>
            <a:ext cx="0" cy="1195383"/>
          </a:xfrm>
          <a:prstGeom prst="line">
            <a:avLst/>
          </a:prstGeom>
          <a:ln w="57150" cap="flat">
            <a:solidFill>
              <a:srgbClr val="000000"/>
            </a:solidFill>
            <a:prstDash val="solid"/>
            <a:headEnd type="none" w="sm" len="sm"/>
            <a:tailEnd type="none" w="sm" len="sm"/>
          </a:ln>
        </p:spPr>
      </p:sp>
      <p:sp>
        <p:nvSpPr>
          <p:cNvPr id="7" name="AutoShape 7"/>
          <p:cNvSpPr/>
          <p:nvPr/>
        </p:nvSpPr>
        <p:spPr>
          <a:xfrm flipV="1">
            <a:off x="10132910" y="7347895"/>
            <a:ext cx="0" cy="1195383"/>
          </a:xfrm>
          <a:prstGeom prst="line">
            <a:avLst/>
          </a:prstGeom>
          <a:ln w="57150" cap="flat">
            <a:solidFill>
              <a:srgbClr val="000000"/>
            </a:solidFill>
            <a:prstDash val="solid"/>
            <a:headEnd type="none" w="sm" len="sm"/>
            <a:tailEnd type="none" w="sm" len="sm"/>
          </a:ln>
        </p:spPr>
      </p:sp>
      <p:pic>
        <p:nvPicPr>
          <p:cNvPr id="8" name="Picture 8"/>
          <p:cNvPicPr>
            <a:picLocks noChangeAspect="1"/>
          </p:cNvPicPr>
          <p:nvPr/>
        </p:nvPicPr>
        <p:blipFill>
          <a:blip r:embed="rId3"/>
          <a:stretch>
            <a:fillRect/>
          </a:stretch>
        </p:blipFill>
        <p:spPr>
          <a:xfrm>
            <a:off x="9318700" y="1715347"/>
            <a:ext cx="7821736" cy="5073086"/>
          </a:xfrm>
          <a:prstGeom prst="rect">
            <a:avLst/>
          </a:prstGeom>
        </p:spPr>
      </p:pic>
      <p:sp>
        <p:nvSpPr>
          <p:cNvPr id="9" name="AutoShape 9"/>
          <p:cNvSpPr/>
          <p:nvPr/>
        </p:nvSpPr>
        <p:spPr>
          <a:xfrm>
            <a:off x="3065278" y="1074277"/>
            <a:ext cx="14305713" cy="0"/>
          </a:xfrm>
          <a:prstGeom prst="line">
            <a:avLst/>
          </a:prstGeom>
          <a:ln w="9525" cap="rnd">
            <a:solidFill>
              <a:srgbClr val="000000"/>
            </a:solidFill>
            <a:prstDash val="solid"/>
            <a:headEnd type="none" w="sm" len="sm"/>
            <a:tailEnd type="none" w="sm" len="sm"/>
          </a:ln>
        </p:spPr>
      </p:sp>
      <p:sp>
        <p:nvSpPr>
          <p:cNvPr id="10" name="TextBox 10"/>
          <p:cNvSpPr txBox="1"/>
          <p:nvPr/>
        </p:nvSpPr>
        <p:spPr>
          <a:xfrm>
            <a:off x="14570611" y="9434247"/>
            <a:ext cx="3116728" cy="269113"/>
          </a:xfrm>
          <a:prstGeom prst="rect">
            <a:avLst/>
          </a:prstGeom>
        </p:spPr>
        <p:txBody>
          <a:bodyPr lIns="0" tIns="0" rIns="0" bIns="0" rtlCol="0" anchor="t">
            <a:spAutoFit/>
          </a:bodyPr>
          <a:lstStyle/>
          <a:p>
            <a:pPr algn="r">
              <a:lnSpc>
                <a:spcPts val="2295"/>
              </a:lnSpc>
            </a:pPr>
            <a:r>
              <a:rPr lang="en-US" sz="1639" b="1" spc="-27">
                <a:solidFill>
                  <a:srgbClr val="000001"/>
                </a:solidFill>
                <a:latin typeface="+mn-ea"/>
                <a:cs typeface="Telegraf Medium"/>
                <a:sym typeface="Telegraf Medium"/>
              </a:rPr>
              <a:t>www.reallygreatsite.com</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p:cNvSpPr txBox="1"/>
          <p:nvPr/>
        </p:nvSpPr>
        <p:spPr>
          <a:xfrm>
            <a:off x="16716877" y="8776205"/>
            <a:ext cx="1242680" cy="425166"/>
          </a:xfrm>
          <a:prstGeom prst="rect">
            <a:avLst/>
          </a:prstGeom>
        </p:spPr>
        <p:txBody>
          <a:bodyPr lIns="0" tIns="0" rIns="0" bIns="0" rtlCol="0" anchor="t">
            <a:spAutoFit/>
          </a:bodyPr>
          <a:lstStyle/>
          <a:p>
            <a:pPr algn="just">
              <a:lnSpc>
                <a:spcPts val="3542"/>
              </a:lnSpc>
            </a:pPr>
            <a:r>
              <a:rPr lang="en-US" sz="2530" b="1" spc="-43">
                <a:solidFill>
                  <a:srgbClr val="FFFFFF"/>
                </a:solidFill>
                <a:latin typeface="+mn-ea"/>
                <a:cs typeface="Source Han Sans KR Bold"/>
                <a:sym typeface="Source Han Sans KR Bold"/>
              </a:rPr>
              <a:t>Logo</a:t>
            </a:r>
          </a:p>
        </p:txBody>
      </p:sp>
      <p:sp>
        <p:nvSpPr>
          <p:cNvPr id="5" name="TextBox 5"/>
          <p:cNvSpPr txBox="1"/>
          <p:nvPr/>
        </p:nvSpPr>
        <p:spPr>
          <a:xfrm>
            <a:off x="7956928" y="6742688"/>
            <a:ext cx="2598180" cy="329984"/>
          </a:xfrm>
          <a:prstGeom prst="rect">
            <a:avLst/>
          </a:prstGeom>
        </p:spPr>
        <p:txBody>
          <a:bodyPr lIns="0" tIns="0" rIns="0" bIns="0" rtlCol="0" anchor="t">
            <a:spAutoFit/>
          </a:bodyPr>
          <a:lstStyle/>
          <a:p>
            <a:pPr marL="0" lvl="0" indent="0" algn="l">
              <a:lnSpc>
                <a:spcPts val="2757"/>
              </a:lnSpc>
              <a:spcBef>
                <a:spcPct val="0"/>
              </a:spcBef>
            </a:pPr>
            <a:r>
              <a:rPr lang="ko-KR" altLang="en-US" sz="2000" b="1" spc="-70" dirty="0">
                <a:solidFill>
                  <a:srgbClr val="000000"/>
                </a:solidFill>
                <a:latin typeface="+mn-ea"/>
                <a:cs typeface="Source Han Sans KR Bold"/>
                <a:sym typeface="Source Han Sans KR Bold"/>
              </a:rPr>
              <a:t>개발목표</a:t>
            </a:r>
            <a:endParaRPr lang="en-US" sz="2000" b="1" spc="-70" dirty="0">
              <a:solidFill>
                <a:srgbClr val="000000"/>
              </a:solidFill>
              <a:latin typeface="+mn-ea"/>
              <a:cs typeface="Source Han Sans KR Bold"/>
              <a:sym typeface="Source Han Sans KR Bold"/>
            </a:endParaRPr>
          </a:p>
        </p:txBody>
      </p:sp>
      <p:sp>
        <p:nvSpPr>
          <p:cNvPr id="6" name="TextBox 6"/>
          <p:cNvSpPr txBox="1"/>
          <p:nvPr/>
        </p:nvSpPr>
        <p:spPr>
          <a:xfrm>
            <a:off x="5916826" y="6742688"/>
            <a:ext cx="2598180" cy="329984"/>
          </a:xfrm>
          <a:prstGeom prst="rect">
            <a:avLst/>
          </a:prstGeom>
        </p:spPr>
        <p:txBody>
          <a:bodyPr lIns="0" tIns="0" rIns="0" bIns="0" rtlCol="0" anchor="t">
            <a:spAutoFit/>
          </a:bodyPr>
          <a:lstStyle/>
          <a:p>
            <a:pPr marL="0" lvl="0" indent="0" algn="l">
              <a:lnSpc>
                <a:spcPts val="2757"/>
              </a:lnSpc>
              <a:spcBef>
                <a:spcPct val="0"/>
              </a:spcBef>
            </a:pPr>
            <a:r>
              <a:rPr lang="ko-KR" altLang="en-US" sz="2000" b="1" spc="-70" dirty="0">
                <a:solidFill>
                  <a:srgbClr val="000000"/>
                </a:solidFill>
                <a:latin typeface="+mn-ea"/>
                <a:cs typeface="Source Han Sans KR Bold"/>
                <a:sym typeface="Source Han Sans KR Bold"/>
              </a:rPr>
              <a:t>추진배경</a:t>
            </a:r>
            <a:endParaRPr lang="en-US" sz="2000" b="1" spc="-70" dirty="0">
              <a:solidFill>
                <a:srgbClr val="000000"/>
              </a:solidFill>
              <a:latin typeface="+mn-ea"/>
              <a:cs typeface="Source Han Sans KR Bold"/>
              <a:sym typeface="Source Han Sans KR Bold"/>
            </a:endParaRPr>
          </a:p>
        </p:txBody>
      </p:sp>
      <p:sp>
        <p:nvSpPr>
          <p:cNvPr id="7" name="TextBox 7"/>
          <p:cNvSpPr txBox="1"/>
          <p:nvPr/>
        </p:nvSpPr>
        <p:spPr>
          <a:xfrm>
            <a:off x="10047559" y="6742688"/>
            <a:ext cx="2369187" cy="336736"/>
          </a:xfrm>
          <a:prstGeom prst="rect">
            <a:avLst/>
          </a:prstGeom>
        </p:spPr>
        <p:txBody>
          <a:bodyPr lIns="0" tIns="0" rIns="0" bIns="0" rtlCol="0" anchor="t">
            <a:spAutoFit/>
          </a:bodyPr>
          <a:lstStyle/>
          <a:p>
            <a:pPr marL="0" lvl="0" indent="0" algn="l">
              <a:lnSpc>
                <a:spcPts val="2757"/>
              </a:lnSpc>
              <a:spcBef>
                <a:spcPct val="0"/>
              </a:spcBef>
            </a:pPr>
            <a:r>
              <a:rPr lang="ko-KR" altLang="en-US" sz="2000" b="1" spc="-70" dirty="0">
                <a:solidFill>
                  <a:srgbClr val="000000"/>
                </a:solidFill>
                <a:latin typeface="+mn-ea"/>
                <a:cs typeface="Source Han Sans KR Bold"/>
                <a:sym typeface="Source Han Sans KR Bold"/>
              </a:rPr>
              <a:t>업무분장</a:t>
            </a:r>
            <a:endParaRPr lang="en-US" sz="2000" b="1" spc="-70" dirty="0">
              <a:solidFill>
                <a:srgbClr val="000000"/>
              </a:solidFill>
              <a:latin typeface="+mn-ea"/>
              <a:cs typeface="Source Han Sans KR Bold"/>
              <a:sym typeface="Source Han Sans KR Bold"/>
            </a:endParaRPr>
          </a:p>
        </p:txBody>
      </p:sp>
      <p:sp>
        <p:nvSpPr>
          <p:cNvPr id="8" name="AutoShape 8"/>
          <p:cNvSpPr/>
          <p:nvPr/>
        </p:nvSpPr>
        <p:spPr>
          <a:xfrm>
            <a:off x="7410041" y="6320010"/>
            <a:ext cx="0" cy="759414"/>
          </a:xfrm>
          <a:prstGeom prst="line">
            <a:avLst/>
          </a:prstGeom>
          <a:ln w="9525" cap="flat">
            <a:solidFill>
              <a:srgbClr val="DFDFDF"/>
            </a:solidFill>
            <a:prstDash val="solid"/>
            <a:headEnd type="none" w="sm" len="sm"/>
            <a:tailEnd type="none" w="sm" len="sm"/>
          </a:ln>
        </p:spPr>
      </p:sp>
      <p:sp>
        <p:nvSpPr>
          <p:cNvPr id="9" name="AutoShape 9"/>
          <p:cNvSpPr/>
          <p:nvPr/>
        </p:nvSpPr>
        <p:spPr>
          <a:xfrm>
            <a:off x="9497326" y="6320010"/>
            <a:ext cx="0" cy="759414"/>
          </a:xfrm>
          <a:prstGeom prst="line">
            <a:avLst/>
          </a:prstGeom>
          <a:ln w="9525" cap="flat">
            <a:solidFill>
              <a:srgbClr val="DFDFDF"/>
            </a:solidFill>
            <a:prstDash val="solid"/>
            <a:headEnd type="none" w="sm" len="sm"/>
            <a:tailEnd type="none" w="sm" len="sm"/>
          </a:ln>
        </p:spPr>
      </p:sp>
      <p:sp>
        <p:nvSpPr>
          <p:cNvPr id="10" name="AutoShape 10"/>
          <p:cNvSpPr/>
          <p:nvPr/>
        </p:nvSpPr>
        <p:spPr>
          <a:xfrm>
            <a:off x="11587833" y="6320010"/>
            <a:ext cx="0" cy="759414"/>
          </a:xfrm>
          <a:prstGeom prst="line">
            <a:avLst/>
          </a:prstGeom>
          <a:ln w="9525" cap="flat">
            <a:solidFill>
              <a:srgbClr val="DFDFDF"/>
            </a:solidFill>
            <a:prstDash val="solid"/>
            <a:headEnd type="none" w="sm" len="sm"/>
            <a:tailEnd type="none" w="sm" len="sm"/>
          </a:ln>
        </p:spPr>
      </p:sp>
      <p:sp>
        <p:nvSpPr>
          <p:cNvPr id="11" name="TextBox 11"/>
          <p:cNvSpPr txBox="1"/>
          <p:nvPr/>
        </p:nvSpPr>
        <p:spPr>
          <a:xfrm>
            <a:off x="1183714" y="6035503"/>
            <a:ext cx="4502923" cy="1243930"/>
          </a:xfrm>
          <a:prstGeom prst="rect">
            <a:avLst/>
          </a:prstGeom>
        </p:spPr>
        <p:txBody>
          <a:bodyPr wrap="square" lIns="0" tIns="0" rIns="0" bIns="0" rtlCol="0" anchor="t">
            <a:spAutoFit/>
          </a:bodyPr>
          <a:lstStyle/>
          <a:p>
            <a:pPr algn="l">
              <a:lnSpc>
                <a:spcPts val="9674"/>
              </a:lnSpc>
            </a:pPr>
            <a:r>
              <a:rPr lang="ko-KR" altLang="en-US" sz="8800" b="1" spc="-617" dirty="0">
                <a:solidFill>
                  <a:srgbClr val="000000"/>
                </a:solidFill>
                <a:latin typeface="+mn-ea"/>
                <a:cs typeface="Source Han Sans KR Bold"/>
                <a:sym typeface="Source Han Sans KR Bold"/>
              </a:rPr>
              <a:t>개요</a:t>
            </a:r>
            <a:endParaRPr lang="en-US" sz="8800" b="1" spc="-617" dirty="0">
              <a:solidFill>
                <a:srgbClr val="000000"/>
              </a:solidFill>
              <a:latin typeface="+mn-ea"/>
              <a:cs typeface="Source Han Sans KR Bold"/>
              <a:sym typeface="Source Han Sans KR Bold"/>
            </a:endParaRPr>
          </a:p>
        </p:txBody>
      </p:sp>
      <p:sp>
        <p:nvSpPr>
          <p:cNvPr id="12" name="TextBox 12"/>
          <p:cNvSpPr txBox="1"/>
          <p:nvPr/>
        </p:nvSpPr>
        <p:spPr>
          <a:xfrm>
            <a:off x="1299068" y="5101802"/>
            <a:ext cx="1267504" cy="457113"/>
          </a:xfrm>
          <a:prstGeom prst="rect">
            <a:avLst/>
          </a:prstGeom>
        </p:spPr>
        <p:txBody>
          <a:bodyPr lIns="0" tIns="0" rIns="0" bIns="0" rtlCol="0" anchor="t">
            <a:spAutoFit/>
          </a:bodyPr>
          <a:lstStyle/>
          <a:p>
            <a:pPr marL="0" lvl="0" indent="0" algn="l">
              <a:lnSpc>
                <a:spcPts val="3935"/>
              </a:lnSpc>
              <a:spcBef>
                <a:spcPct val="0"/>
              </a:spcBef>
            </a:pPr>
            <a:r>
              <a:rPr lang="en-US" sz="2811" dirty="0">
                <a:solidFill>
                  <a:srgbClr val="000000"/>
                </a:solidFill>
                <a:latin typeface="+mn-ea"/>
                <a:cs typeface="Telegraf"/>
                <a:sym typeface="Telegraf"/>
              </a:rPr>
              <a:t>Part 1</a:t>
            </a:r>
          </a:p>
        </p:txBody>
      </p:sp>
      <p:sp>
        <p:nvSpPr>
          <p:cNvPr id="13" name="TextBox 13"/>
          <p:cNvSpPr txBox="1"/>
          <p:nvPr/>
        </p:nvSpPr>
        <p:spPr>
          <a:xfrm>
            <a:off x="7956928" y="6253335"/>
            <a:ext cx="874928" cy="350160"/>
          </a:xfrm>
          <a:prstGeom prst="rect">
            <a:avLst/>
          </a:prstGeom>
        </p:spPr>
        <p:txBody>
          <a:bodyPr lIns="0" tIns="0" rIns="0" bIns="0" rtlCol="0" anchor="t">
            <a:spAutoFit/>
          </a:bodyPr>
          <a:lstStyle/>
          <a:p>
            <a:pPr marL="0" lvl="0" indent="0" algn="l">
              <a:lnSpc>
                <a:spcPts val="2956"/>
              </a:lnSpc>
              <a:spcBef>
                <a:spcPct val="0"/>
              </a:spcBef>
            </a:pPr>
            <a:r>
              <a:rPr lang="en-US" sz="2000">
                <a:solidFill>
                  <a:srgbClr val="000000"/>
                </a:solidFill>
                <a:latin typeface="+mn-ea"/>
                <a:cs typeface="Telegraf"/>
                <a:sym typeface="Telegraf"/>
              </a:rPr>
              <a:t>1-2</a:t>
            </a:r>
          </a:p>
        </p:txBody>
      </p:sp>
      <p:sp>
        <p:nvSpPr>
          <p:cNvPr id="14" name="TextBox 14"/>
          <p:cNvSpPr txBox="1"/>
          <p:nvPr/>
        </p:nvSpPr>
        <p:spPr>
          <a:xfrm>
            <a:off x="5916826" y="6253335"/>
            <a:ext cx="874928" cy="350160"/>
          </a:xfrm>
          <a:prstGeom prst="rect">
            <a:avLst/>
          </a:prstGeom>
        </p:spPr>
        <p:txBody>
          <a:bodyPr lIns="0" tIns="0" rIns="0" bIns="0" rtlCol="0" anchor="t">
            <a:spAutoFit/>
          </a:bodyPr>
          <a:lstStyle/>
          <a:p>
            <a:pPr marL="0" lvl="0" indent="0" algn="l">
              <a:lnSpc>
                <a:spcPts val="2956"/>
              </a:lnSpc>
              <a:spcBef>
                <a:spcPct val="0"/>
              </a:spcBef>
            </a:pPr>
            <a:r>
              <a:rPr lang="en-US" sz="2000">
                <a:solidFill>
                  <a:srgbClr val="000000"/>
                </a:solidFill>
                <a:latin typeface="+mn-ea"/>
                <a:cs typeface="Telegraf"/>
                <a:sym typeface="Telegraf"/>
              </a:rPr>
              <a:t>1-1</a:t>
            </a:r>
          </a:p>
        </p:txBody>
      </p:sp>
      <p:sp>
        <p:nvSpPr>
          <p:cNvPr id="15" name="TextBox 15"/>
          <p:cNvSpPr txBox="1"/>
          <p:nvPr/>
        </p:nvSpPr>
        <p:spPr>
          <a:xfrm>
            <a:off x="10047559" y="6253335"/>
            <a:ext cx="873479" cy="350160"/>
          </a:xfrm>
          <a:prstGeom prst="rect">
            <a:avLst/>
          </a:prstGeom>
        </p:spPr>
        <p:txBody>
          <a:bodyPr lIns="0" tIns="0" rIns="0" bIns="0" rtlCol="0" anchor="t">
            <a:spAutoFit/>
          </a:bodyPr>
          <a:lstStyle/>
          <a:p>
            <a:pPr marL="0" lvl="0" indent="0" algn="l">
              <a:lnSpc>
                <a:spcPts val="2956"/>
              </a:lnSpc>
              <a:spcBef>
                <a:spcPct val="0"/>
              </a:spcBef>
            </a:pPr>
            <a:r>
              <a:rPr lang="en-US" sz="2000">
                <a:solidFill>
                  <a:srgbClr val="000000"/>
                </a:solidFill>
                <a:latin typeface="+mn-ea"/>
                <a:cs typeface="Telegraf"/>
                <a:sym typeface="Telegraf"/>
              </a:rPr>
              <a:t>1-3</a:t>
            </a:r>
          </a:p>
        </p:txBody>
      </p:sp>
      <p:sp>
        <p:nvSpPr>
          <p:cNvPr id="16" name="TextBox 16"/>
          <p:cNvSpPr txBox="1"/>
          <p:nvPr/>
        </p:nvSpPr>
        <p:spPr>
          <a:xfrm>
            <a:off x="12136741" y="6742688"/>
            <a:ext cx="2741300" cy="336736"/>
          </a:xfrm>
          <a:prstGeom prst="rect">
            <a:avLst/>
          </a:prstGeom>
        </p:spPr>
        <p:txBody>
          <a:bodyPr lIns="0" tIns="0" rIns="0" bIns="0" rtlCol="0" anchor="t">
            <a:spAutoFit/>
          </a:bodyPr>
          <a:lstStyle/>
          <a:p>
            <a:pPr marL="0" lvl="0" indent="0" algn="l">
              <a:lnSpc>
                <a:spcPts val="2757"/>
              </a:lnSpc>
              <a:spcBef>
                <a:spcPct val="0"/>
              </a:spcBef>
            </a:pPr>
            <a:r>
              <a:rPr lang="ko-KR" altLang="en-US" sz="2000" b="1" spc="-70" dirty="0">
                <a:solidFill>
                  <a:srgbClr val="000000"/>
                </a:solidFill>
                <a:latin typeface="+mn-ea"/>
                <a:cs typeface="Source Han Sans KR Bold"/>
                <a:sym typeface="Source Han Sans KR Bold"/>
              </a:rPr>
              <a:t>일정</a:t>
            </a:r>
            <a:endParaRPr lang="en-US" sz="2000" b="1" spc="-70" dirty="0">
              <a:solidFill>
                <a:srgbClr val="000000"/>
              </a:solidFill>
              <a:latin typeface="+mn-ea"/>
              <a:cs typeface="Source Han Sans KR Bold"/>
              <a:sym typeface="Source Han Sans KR Bold"/>
            </a:endParaRPr>
          </a:p>
        </p:txBody>
      </p:sp>
      <p:sp>
        <p:nvSpPr>
          <p:cNvPr id="17" name="TextBox 17"/>
          <p:cNvSpPr txBox="1"/>
          <p:nvPr/>
        </p:nvSpPr>
        <p:spPr>
          <a:xfrm>
            <a:off x="12136741" y="6253335"/>
            <a:ext cx="1024538" cy="350160"/>
          </a:xfrm>
          <a:prstGeom prst="rect">
            <a:avLst/>
          </a:prstGeom>
        </p:spPr>
        <p:txBody>
          <a:bodyPr lIns="0" tIns="0" rIns="0" bIns="0" rtlCol="0" anchor="t">
            <a:spAutoFit/>
          </a:bodyPr>
          <a:lstStyle/>
          <a:p>
            <a:pPr marL="0" lvl="0" indent="0" algn="l">
              <a:lnSpc>
                <a:spcPts val="2956"/>
              </a:lnSpc>
              <a:spcBef>
                <a:spcPct val="0"/>
              </a:spcBef>
            </a:pPr>
            <a:r>
              <a:rPr lang="en-US" sz="2000">
                <a:solidFill>
                  <a:srgbClr val="000000"/>
                </a:solidFill>
                <a:latin typeface="+mn-ea"/>
                <a:cs typeface="Telegraf"/>
                <a:sym typeface="Telegraf"/>
              </a:rPr>
              <a:t>1-4</a:t>
            </a:r>
          </a:p>
        </p:txBody>
      </p:sp>
      <p:sp>
        <p:nvSpPr>
          <p:cNvPr id="24" name="AutoShape 10">
            <a:extLst>
              <a:ext uri="{FF2B5EF4-FFF2-40B4-BE49-F238E27FC236}">
                <a16:creationId xmlns:a16="http://schemas.microsoft.com/office/drawing/2014/main" id="{9E2FDB18-BD8B-AD40-380C-E5B878EA1A56}"/>
              </a:ext>
            </a:extLst>
          </p:cNvPr>
          <p:cNvSpPr/>
          <p:nvPr/>
        </p:nvSpPr>
        <p:spPr>
          <a:xfrm>
            <a:off x="13410087" y="6320010"/>
            <a:ext cx="0" cy="759414"/>
          </a:xfrm>
          <a:prstGeom prst="line">
            <a:avLst/>
          </a:prstGeom>
          <a:ln w="9525" cap="flat">
            <a:solidFill>
              <a:srgbClr val="DFDFDF"/>
            </a:solidFill>
            <a:prstDash val="solid"/>
            <a:headEnd type="none" w="sm" len="sm"/>
            <a:tailEnd type="none" w="sm" len="sm"/>
          </a:ln>
        </p:spPr>
      </p:sp>
      <p:sp>
        <p:nvSpPr>
          <p:cNvPr id="25" name="TextBox 16">
            <a:extLst>
              <a:ext uri="{FF2B5EF4-FFF2-40B4-BE49-F238E27FC236}">
                <a16:creationId xmlns:a16="http://schemas.microsoft.com/office/drawing/2014/main" id="{9A3CF3D2-3F1F-C3A4-5D57-40102211123A}"/>
              </a:ext>
            </a:extLst>
          </p:cNvPr>
          <p:cNvSpPr txBox="1"/>
          <p:nvPr/>
        </p:nvSpPr>
        <p:spPr>
          <a:xfrm>
            <a:off x="13958995" y="6742688"/>
            <a:ext cx="2741300" cy="685893"/>
          </a:xfrm>
          <a:prstGeom prst="rect">
            <a:avLst/>
          </a:prstGeom>
        </p:spPr>
        <p:txBody>
          <a:bodyPr lIns="0" tIns="0" rIns="0" bIns="0" rtlCol="0" anchor="t">
            <a:spAutoFit/>
          </a:bodyPr>
          <a:lstStyle/>
          <a:p>
            <a:pPr>
              <a:lnSpc>
                <a:spcPts val="2757"/>
              </a:lnSpc>
              <a:spcBef>
                <a:spcPct val="0"/>
              </a:spcBef>
            </a:pPr>
            <a:r>
              <a:rPr lang="ko-KR" altLang="en-US" sz="2000" b="1" spc="-80" dirty="0">
                <a:solidFill>
                  <a:srgbClr val="000000"/>
                </a:solidFill>
                <a:latin typeface="+mn-ea"/>
                <a:cs typeface="Source Han Sans KR Bold"/>
                <a:sym typeface="Source Han Sans KR Bold"/>
              </a:rPr>
              <a:t>개발 환경</a:t>
            </a:r>
            <a:endParaRPr lang="en-US" altLang="ko-KR" sz="2000" b="1" spc="-80" dirty="0">
              <a:solidFill>
                <a:srgbClr val="000000"/>
              </a:solidFill>
              <a:latin typeface="+mn-ea"/>
              <a:cs typeface="Source Han Sans KR Bold"/>
              <a:sym typeface="Source Han Sans KR Bold"/>
            </a:endParaRPr>
          </a:p>
          <a:p>
            <a:pPr marL="0" lvl="0" indent="0" algn="l">
              <a:lnSpc>
                <a:spcPts val="2757"/>
              </a:lnSpc>
              <a:spcBef>
                <a:spcPct val="0"/>
              </a:spcBef>
            </a:pPr>
            <a:endParaRPr lang="en-US" sz="2000" b="1" spc="-70" dirty="0">
              <a:solidFill>
                <a:srgbClr val="000000"/>
              </a:solidFill>
              <a:latin typeface="+mn-ea"/>
              <a:cs typeface="Source Han Sans KR Bold"/>
              <a:sym typeface="Source Han Sans KR Bold"/>
            </a:endParaRPr>
          </a:p>
        </p:txBody>
      </p:sp>
      <p:sp>
        <p:nvSpPr>
          <p:cNvPr id="26" name="TextBox 17">
            <a:extLst>
              <a:ext uri="{FF2B5EF4-FFF2-40B4-BE49-F238E27FC236}">
                <a16:creationId xmlns:a16="http://schemas.microsoft.com/office/drawing/2014/main" id="{ABFF10AE-E2B0-D5D4-B575-7D805B1D3754}"/>
              </a:ext>
            </a:extLst>
          </p:cNvPr>
          <p:cNvSpPr txBox="1"/>
          <p:nvPr/>
        </p:nvSpPr>
        <p:spPr>
          <a:xfrm>
            <a:off x="13958995" y="6253335"/>
            <a:ext cx="1024538" cy="350160"/>
          </a:xfrm>
          <a:prstGeom prst="rect">
            <a:avLst/>
          </a:prstGeom>
        </p:spPr>
        <p:txBody>
          <a:bodyPr lIns="0" tIns="0" rIns="0" bIns="0" rtlCol="0" anchor="t">
            <a:spAutoFit/>
          </a:bodyPr>
          <a:lstStyle/>
          <a:p>
            <a:pPr marL="0" lvl="0" indent="0" algn="l">
              <a:lnSpc>
                <a:spcPts val="2956"/>
              </a:lnSpc>
              <a:spcBef>
                <a:spcPct val="0"/>
              </a:spcBef>
            </a:pPr>
            <a:r>
              <a:rPr lang="en-US" sz="2000" dirty="0">
                <a:solidFill>
                  <a:srgbClr val="000000"/>
                </a:solidFill>
                <a:latin typeface="+mn-ea"/>
                <a:cs typeface="Telegraf"/>
                <a:sym typeface="Telegraf"/>
              </a:rPr>
              <a:t>1-</a:t>
            </a:r>
            <a:r>
              <a:rPr lang="en-US" altLang="ko-KR" sz="2000" dirty="0">
                <a:solidFill>
                  <a:srgbClr val="000000"/>
                </a:solidFill>
                <a:latin typeface="+mn-ea"/>
                <a:cs typeface="Telegraf"/>
                <a:sym typeface="Telegraf"/>
              </a:rPr>
              <a:t>5</a:t>
            </a:r>
            <a:endParaRPr lang="en-US" sz="2000" dirty="0">
              <a:solidFill>
                <a:srgbClr val="000000"/>
              </a:solidFill>
              <a:latin typeface="+mn-ea"/>
              <a:cs typeface="Telegraf"/>
              <a:sym typeface="Telegraf"/>
            </a:endParaRPr>
          </a:p>
        </p:txBody>
      </p:sp>
      <p:sp>
        <p:nvSpPr>
          <p:cNvPr id="28" name="직사각형 27">
            <a:extLst>
              <a:ext uri="{FF2B5EF4-FFF2-40B4-BE49-F238E27FC236}">
                <a16:creationId xmlns:a16="http://schemas.microsoft.com/office/drawing/2014/main" id="{219F06C9-A144-DAF8-34DA-67E5A8CA34F8}"/>
              </a:ext>
            </a:extLst>
          </p:cNvPr>
          <p:cNvSpPr/>
          <p:nvPr/>
        </p:nvSpPr>
        <p:spPr>
          <a:xfrm>
            <a:off x="14454000" y="-11033"/>
            <a:ext cx="3834000" cy="4368922"/>
          </a:xfrm>
          <a:prstGeom prst="rect">
            <a:avLst/>
          </a:prstGeom>
          <a:solidFill>
            <a:srgbClr val="13193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30" name="그룹 29">
            <a:extLst>
              <a:ext uri="{FF2B5EF4-FFF2-40B4-BE49-F238E27FC236}">
                <a16:creationId xmlns:a16="http://schemas.microsoft.com/office/drawing/2014/main" id="{9B2FAAE9-A1C1-9C16-C1FD-591178C740F0}"/>
              </a:ext>
            </a:extLst>
          </p:cNvPr>
          <p:cNvGrpSpPr/>
          <p:nvPr/>
        </p:nvGrpSpPr>
        <p:grpSpPr>
          <a:xfrm>
            <a:off x="0" y="-11033"/>
            <a:ext cx="14544000" cy="4368922"/>
            <a:chOff x="0" y="-11033"/>
            <a:chExt cx="14544000" cy="4368922"/>
          </a:xfrm>
        </p:grpSpPr>
        <p:pic>
          <p:nvPicPr>
            <p:cNvPr id="3074" name="Picture 2">
              <a:extLst>
                <a:ext uri="{FF2B5EF4-FFF2-40B4-BE49-F238E27FC236}">
                  <a16:creationId xmlns:a16="http://schemas.microsoft.com/office/drawing/2014/main" id="{9A5426DD-1916-EB66-4D58-F5E6568BFE3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3992" b="15424"/>
            <a:stretch>
              <a:fillRect/>
            </a:stretch>
          </p:blipFill>
          <p:spPr bwMode="auto">
            <a:xfrm>
              <a:off x="3744000" y="-4281"/>
              <a:ext cx="10800000" cy="4362170"/>
            </a:xfrm>
            <a:prstGeom prst="rect">
              <a:avLst/>
            </a:prstGeom>
            <a:noFill/>
            <a:extLst>
              <a:ext uri="{909E8E84-426E-40DD-AFC4-6F175D3DCCD1}">
                <a14:hiddenFill xmlns:a14="http://schemas.microsoft.com/office/drawing/2010/main">
                  <a:solidFill>
                    <a:srgbClr val="FFFFFF"/>
                  </a:solidFill>
                </a14:hiddenFill>
              </a:ext>
            </a:extLst>
          </p:spPr>
        </p:pic>
        <p:sp>
          <p:nvSpPr>
            <p:cNvPr id="29" name="직사각형 28">
              <a:extLst>
                <a:ext uri="{FF2B5EF4-FFF2-40B4-BE49-F238E27FC236}">
                  <a16:creationId xmlns:a16="http://schemas.microsoft.com/office/drawing/2014/main" id="{9BB1CEEF-9630-DD45-D365-F26945D94E06}"/>
                </a:ext>
              </a:extLst>
            </p:cNvPr>
            <p:cNvSpPr/>
            <p:nvPr/>
          </p:nvSpPr>
          <p:spPr>
            <a:xfrm>
              <a:off x="0" y="-11033"/>
              <a:ext cx="3834000" cy="4368922"/>
            </a:xfrm>
            <a:prstGeom prst="rect">
              <a:avLst/>
            </a:prstGeom>
            <a:gradFill flip="none" rotWithShape="1">
              <a:gsLst>
                <a:gs pos="56084">
                  <a:srgbClr val="1A3F6B"/>
                </a:gs>
                <a:gs pos="31746">
                  <a:srgbClr val="194470"/>
                </a:gs>
                <a:gs pos="0">
                  <a:srgbClr val="325880"/>
                </a:gs>
                <a:gs pos="74000">
                  <a:srgbClr val="153B60"/>
                </a:gs>
                <a:gs pos="83000">
                  <a:srgbClr val="193356"/>
                </a:gs>
                <a:gs pos="100000">
                  <a:srgbClr val="132A49"/>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390493" y="3919454"/>
            <a:ext cx="1653030" cy="1653030"/>
            <a:chOff x="0" y="0"/>
            <a:chExt cx="6350000" cy="6350000"/>
          </a:xfrm>
        </p:grpSpPr>
        <p:sp>
          <p:nvSpPr>
            <p:cNvPr id="3" name="Freeform 3"/>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4F4F4"/>
            </a:solidFill>
          </p:spPr>
        </p:sp>
      </p:grpSp>
      <p:grpSp>
        <p:nvGrpSpPr>
          <p:cNvPr id="4" name="Group 4"/>
          <p:cNvGrpSpPr/>
          <p:nvPr/>
        </p:nvGrpSpPr>
        <p:grpSpPr>
          <a:xfrm>
            <a:off x="8317485" y="3919454"/>
            <a:ext cx="1653030" cy="1653030"/>
            <a:chOff x="0" y="0"/>
            <a:chExt cx="6350000" cy="6350000"/>
          </a:xfrm>
        </p:grpSpPr>
        <p:sp>
          <p:nvSpPr>
            <p:cNvPr id="5" name="Freeform 5"/>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4F4F4"/>
            </a:solidFill>
          </p:spPr>
        </p:sp>
      </p:grpSp>
      <p:grpSp>
        <p:nvGrpSpPr>
          <p:cNvPr id="6" name="Group 6"/>
          <p:cNvGrpSpPr/>
          <p:nvPr/>
        </p:nvGrpSpPr>
        <p:grpSpPr>
          <a:xfrm>
            <a:off x="2011076" y="4745969"/>
            <a:ext cx="4411865" cy="3587348"/>
            <a:chOff x="0" y="0"/>
            <a:chExt cx="1162540" cy="945277"/>
          </a:xfrm>
        </p:grpSpPr>
        <p:sp>
          <p:nvSpPr>
            <p:cNvPr id="7" name="Freeform 7"/>
            <p:cNvSpPr/>
            <p:nvPr/>
          </p:nvSpPr>
          <p:spPr>
            <a:xfrm>
              <a:off x="0" y="0"/>
              <a:ext cx="1162540" cy="945277"/>
            </a:xfrm>
            <a:custGeom>
              <a:avLst/>
              <a:gdLst/>
              <a:ahLst/>
              <a:cxnLst/>
              <a:rect l="l" t="t" r="r" b="b"/>
              <a:pathLst>
                <a:path w="1162540" h="945277">
                  <a:moveTo>
                    <a:pt x="0" y="0"/>
                  </a:moveTo>
                  <a:lnTo>
                    <a:pt x="1162540" y="0"/>
                  </a:lnTo>
                  <a:lnTo>
                    <a:pt x="1162540" y="945277"/>
                  </a:lnTo>
                  <a:lnTo>
                    <a:pt x="0" y="945277"/>
                  </a:lnTo>
                  <a:close/>
                </a:path>
              </a:pathLst>
            </a:custGeom>
            <a:solidFill>
              <a:srgbClr val="F4F4F4"/>
            </a:solidFill>
          </p:spPr>
        </p:sp>
        <p:sp>
          <p:nvSpPr>
            <p:cNvPr id="8" name="TextBox 8"/>
            <p:cNvSpPr txBox="1"/>
            <p:nvPr/>
          </p:nvSpPr>
          <p:spPr>
            <a:xfrm>
              <a:off x="0" y="-47625"/>
              <a:ext cx="1162540" cy="992902"/>
            </a:xfrm>
            <a:prstGeom prst="rect">
              <a:avLst/>
            </a:prstGeom>
          </p:spPr>
          <p:txBody>
            <a:bodyPr lIns="71403" tIns="71403" rIns="71403" bIns="71403" rtlCol="0" anchor="ctr"/>
            <a:lstStyle/>
            <a:p>
              <a:pPr algn="ctr">
                <a:lnSpc>
                  <a:spcPts val="3671"/>
                </a:lnSpc>
              </a:pPr>
              <a:endParaRPr>
                <a:latin typeface="+mn-ea"/>
              </a:endParaRPr>
            </a:p>
          </p:txBody>
        </p:sp>
      </p:grpSp>
      <p:grpSp>
        <p:nvGrpSpPr>
          <p:cNvPr id="9" name="Group 9"/>
          <p:cNvGrpSpPr/>
          <p:nvPr/>
        </p:nvGrpSpPr>
        <p:grpSpPr>
          <a:xfrm>
            <a:off x="6938067" y="4745969"/>
            <a:ext cx="4411865" cy="3587348"/>
            <a:chOff x="0" y="0"/>
            <a:chExt cx="1162540" cy="945277"/>
          </a:xfrm>
        </p:grpSpPr>
        <p:sp>
          <p:nvSpPr>
            <p:cNvPr id="10" name="Freeform 10"/>
            <p:cNvSpPr/>
            <p:nvPr/>
          </p:nvSpPr>
          <p:spPr>
            <a:xfrm>
              <a:off x="0" y="0"/>
              <a:ext cx="1162540" cy="945277"/>
            </a:xfrm>
            <a:custGeom>
              <a:avLst/>
              <a:gdLst/>
              <a:ahLst/>
              <a:cxnLst/>
              <a:rect l="l" t="t" r="r" b="b"/>
              <a:pathLst>
                <a:path w="1162540" h="945277">
                  <a:moveTo>
                    <a:pt x="0" y="0"/>
                  </a:moveTo>
                  <a:lnTo>
                    <a:pt x="1162540" y="0"/>
                  </a:lnTo>
                  <a:lnTo>
                    <a:pt x="1162540" y="945277"/>
                  </a:lnTo>
                  <a:lnTo>
                    <a:pt x="0" y="945277"/>
                  </a:lnTo>
                  <a:close/>
                </a:path>
              </a:pathLst>
            </a:custGeom>
            <a:solidFill>
              <a:srgbClr val="F4F4F4"/>
            </a:solidFill>
          </p:spPr>
        </p:sp>
        <p:sp>
          <p:nvSpPr>
            <p:cNvPr id="11" name="TextBox 11"/>
            <p:cNvSpPr txBox="1"/>
            <p:nvPr/>
          </p:nvSpPr>
          <p:spPr>
            <a:xfrm>
              <a:off x="0" y="-47625"/>
              <a:ext cx="1162540" cy="992902"/>
            </a:xfrm>
            <a:prstGeom prst="rect">
              <a:avLst/>
            </a:prstGeom>
          </p:spPr>
          <p:txBody>
            <a:bodyPr lIns="71403" tIns="71403" rIns="71403" bIns="71403" rtlCol="0" anchor="ctr"/>
            <a:lstStyle/>
            <a:p>
              <a:pPr algn="ctr">
                <a:lnSpc>
                  <a:spcPts val="3671"/>
                </a:lnSpc>
              </a:pPr>
              <a:endParaRPr>
                <a:latin typeface="+mn-ea"/>
              </a:endParaRPr>
            </a:p>
          </p:txBody>
        </p:sp>
      </p:grpSp>
      <p:grpSp>
        <p:nvGrpSpPr>
          <p:cNvPr id="12" name="Group 12"/>
          <p:cNvGrpSpPr/>
          <p:nvPr/>
        </p:nvGrpSpPr>
        <p:grpSpPr>
          <a:xfrm>
            <a:off x="3537491" y="4066454"/>
            <a:ext cx="1359036" cy="1359030"/>
            <a:chOff x="0" y="0"/>
            <a:chExt cx="6350000" cy="6349975"/>
          </a:xfrm>
        </p:grpSpPr>
        <p:sp>
          <p:nvSpPr>
            <p:cNvPr id="13" name="Freeform 13"/>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2"/>
              <a:stretch>
                <a:fillRect l="-25046" r="-25046"/>
              </a:stretch>
            </a:blipFill>
            <a:ln cap="sq">
              <a:noFill/>
              <a:prstDash val="solid"/>
              <a:miter/>
            </a:ln>
          </p:spPr>
        </p:sp>
      </p:grpSp>
      <p:grpSp>
        <p:nvGrpSpPr>
          <p:cNvPr id="14" name="Group 14"/>
          <p:cNvGrpSpPr/>
          <p:nvPr/>
        </p:nvGrpSpPr>
        <p:grpSpPr>
          <a:xfrm>
            <a:off x="8464482" y="4066454"/>
            <a:ext cx="1359036" cy="1359030"/>
            <a:chOff x="0" y="0"/>
            <a:chExt cx="6350000" cy="6349975"/>
          </a:xfrm>
        </p:grpSpPr>
        <p:sp>
          <p:nvSpPr>
            <p:cNvPr id="15" name="Freeform 15"/>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3"/>
              <a:stretch>
                <a:fillRect l="-25046" r="-25046"/>
              </a:stretch>
            </a:blipFill>
            <a:ln cap="sq">
              <a:noFill/>
              <a:prstDash val="solid"/>
              <a:miter/>
            </a:ln>
          </p:spPr>
        </p:sp>
      </p:grpSp>
      <p:grpSp>
        <p:nvGrpSpPr>
          <p:cNvPr id="16" name="Group 16"/>
          <p:cNvGrpSpPr/>
          <p:nvPr/>
        </p:nvGrpSpPr>
        <p:grpSpPr>
          <a:xfrm>
            <a:off x="13244477" y="3919454"/>
            <a:ext cx="1653030" cy="1653030"/>
            <a:chOff x="0" y="0"/>
            <a:chExt cx="6350000" cy="6350000"/>
          </a:xfrm>
        </p:grpSpPr>
        <p:sp>
          <p:nvSpPr>
            <p:cNvPr id="17" name="Freeform 17"/>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4F4F4"/>
            </a:solidFill>
          </p:spPr>
        </p:sp>
      </p:grpSp>
      <p:grpSp>
        <p:nvGrpSpPr>
          <p:cNvPr id="18" name="Group 18"/>
          <p:cNvGrpSpPr/>
          <p:nvPr/>
        </p:nvGrpSpPr>
        <p:grpSpPr>
          <a:xfrm>
            <a:off x="11865059" y="4745969"/>
            <a:ext cx="4411865" cy="3587348"/>
            <a:chOff x="0" y="0"/>
            <a:chExt cx="1162540" cy="945277"/>
          </a:xfrm>
        </p:grpSpPr>
        <p:sp>
          <p:nvSpPr>
            <p:cNvPr id="19" name="Freeform 19"/>
            <p:cNvSpPr/>
            <p:nvPr/>
          </p:nvSpPr>
          <p:spPr>
            <a:xfrm>
              <a:off x="0" y="0"/>
              <a:ext cx="1162540" cy="945277"/>
            </a:xfrm>
            <a:custGeom>
              <a:avLst/>
              <a:gdLst/>
              <a:ahLst/>
              <a:cxnLst/>
              <a:rect l="l" t="t" r="r" b="b"/>
              <a:pathLst>
                <a:path w="1162540" h="945277">
                  <a:moveTo>
                    <a:pt x="0" y="0"/>
                  </a:moveTo>
                  <a:lnTo>
                    <a:pt x="1162540" y="0"/>
                  </a:lnTo>
                  <a:lnTo>
                    <a:pt x="1162540" y="945277"/>
                  </a:lnTo>
                  <a:lnTo>
                    <a:pt x="0" y="945277"/>
                  </a:lnTo>
                  <a:close/>
                </a:path>
              </a:pathLst>
            </a:custGeom>
            <a:solidFill>
              <a:srgbClr val="F4F4F4"/>
            </a:solidFill>
          </p:spPr>
        </p:sp>
        <p:sp>
          <p:nvSpPr>
            <p:cNvPr id="20" name="TextBox 20"/>
            <p:cNvSpPr txBox="1"/>
            <p:nvPr/>
          </p:nvSpPr>
          <p:spPr>
            <a:xfrm>
              <a:off x="0" y="-47625"/>
              <a:ext cx="1162540" cy="992902"/>
            </a:xfrm>
            <a:prstGeom prst="rect">
              <a:avLst/>
            </a:prstGeom>
          </p:spPr>
          <p:txBody>
            <a:bodyPr lIns="71403" tIns="71403" rIns="71403" bIns="71403" rtlCol="0" anchor="ctr"/>
            <a:lstStyle/>
            <a:p>
              <a:pPr algn="ctr">
                <a:lnSpc>
                  <a:spcPts val="3671"/>
                </a:lnSpc>
              </a:pPr>
              <a:endParaRPr>
                <a:latin typeface="+mn-ea"/>
              </a:endParaRPr>
            </a:p>
          </p:txBody>
        </p:sp>
      </p:grpSp>
      <p:grpSp>
        <p:nvGrpSpPr>
          <p:cNvPr id="21" name="Group 21"/>
          <p:cNvGrpSpPr/>
          <p:nvPr/>
        </p:nvGrpSpPr>
        <p:grpSpPr>
          <a:xfrm>
            <a:off x="13391474" y="4066454"/>
            <a:ext cx="1359036" cy="1359030"/>
            <a:chOff x="0" y="0"/>
            <a:chExt cx="6350000" cy="6349975"/>
          </a:xfrm>
        </p:grpSpPr>
        <p:sp>
          <p:nvSpPr>
            <p:cNvPr id="22" name="Freeform 22"/>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4"/>
              <a:stretch>
                <a:fillRect l="-45237" r="-45237"/>
              </a:stretch>
            </a:blipFill>
            <a:ln cap="sq">
              <a:noFill/>
              <a:prstDash val="solid"/>
              <a:miter/>
            </a:ln>
          </p:spPr>
        </p:sp>
      </p:grpSp>
      <p:sp>
        <p:nvSpPr>
          <p:cNvPr id="23" name="AutoShape 23"/>
          <p:cNvSpPr/>
          <p:nvPr/>
        </p:nvSpPr>
        <p:spPr>
          <a:xfrm>
            <a:off x="4051142" y="1067583"/>
            <a:ext cx="13319848" cy="0"/>
          </a:xfrm>
          <a:prstGeom prst="line">
            <a:avLst/>
          </a:prstGeom>
          <a:ln w="9525" cap="rnd">
            <a:solidFill>
              <a:srgbClr val="000000"/>
            </a:solidFill>
            <a:prstDash val="solid"/>
            <a:headEnd type="none" w="sm" len="sm"/>
            <a:tailEnd type="none" w="sm" len="sm"/>
          </a:ln>
        </p:spPr>
      </p:sp>
      <p:sp>
        <p:nvSpPr>
          <p:cNvPr id="24" name="TextBox 24"/>
          <p:cNvSpPr txBox="1"/>
          <p:nvPr/>
        </p:nvSpPr>
        <p:spPr>
          <a:xfrm>
            <a:off x="2563295" y="6647305"/>
            <a:ext cx="3348263" cy="874263"/>
          </a:xfrm>
          <a:prstGeom prst="rect">
            <a:avLst/>
          </a:prstGeom>
        </p:spPr>
        <p:txBody>
          <a:bodyPr lIns="0" tIns="0" rIns="0" bIns="0" rtlCol="0" anchor="t">
            <a:spAutoFit/>
          </a:bodyPr>
          <a:lstStyle/>
          <a:p>
            <a:pPr algn="l">
              <a:lnSpc>
                <a:spcPts val="2335"/>
              </a:lnSpc>
              <a:spcBef>
                <a:spcPct val="0"/>
              </a:spcBef>
            </a:pPr>
            <a:r>
              <a:rPr lang="en-US" sz="1668" spc="-95">
                <a:solidFill>
                  <a:srgbClr val="000000"/>
                </a:solidFill>
                <a:latin typeface="+mn-ea"/>
                <a:cs typeface="Source Han Sans KR"/>
                <a:sym typeface="Source Han Sans KR"/>
              </a:rPr>
              <a:t>웨어러블 디바이스와 연동하여 심박수, 혈압, 수면 상태 등 건강 데이터를 실시간으로 모니터링하고 분석</a:t>
            </a:r>
          </a:p>
        </p:txBody>
      </p:sp>
      <p:sp>
        <p:nvSpPr>
          <p:cNvPr id="25" name="TextBox 25"/>
          <p:cNvSpPr txBox="1"/>
          <p:nvPr/>
        </p:nvSpPr>
        <p:spPr>
          <a:xfrm>
            <a:off x="7490287" y="6647305"/>
            <a:ext cx="3348263" cy="578240"/>
          </a:xfrm>
          <a:prstGeom prst="rect">
            <a:avLst/>
          </a:prstGeom>
        </p:spPr>
        <p:txBody>
          <a:bodyPr lIns="0" tIns="0" rIns="0" bIns="0" rtlCol="0" anchor="t">
            <a:spAutoFit/>
          </a:bodyPr>
          <a:lstStyle/>
          <a:p>
            <a:pPr algn="l">
              <a:lnSpc>
                <a:spcPts val="2335"/>
              </a:lnSpc>
              <a:spcBef>
                <a:spcPct val="0"/>
              </a:spcBef>
            </a:pPr>
            <a:r>
              <a:rPr lang="en-US" sz="1668" spc="-95">
                <a:solidFill>
                  <a:srgbClr val="000000"/>
                </a:solidFill>
                <a:latin typeface="+mn-ea"/>
                <a:cs typeface="Source Han Sans KR"/>
                <a:sym typeface="Source Han Sans KR"/>
              </a:rPr>
              <a:t>정기적인 건강 리포트와 알림을 통해 질병 예방 및 조기 발견을 지원</a:t>
            </a:r>
          </a:p>
        </p:txBody>
      </p:sp>
      <p:sp>
        <p:nvSpPr>
          <p:cNvPr id="26" name="TextBox 26"/>
          <p:cNvSpPr txBox="1"/>
          <p:nvPr/>
        </p:nvSpPr>
        <p:spPr>
          <a:xfrm>
            <a:off x="2563295" y="6042483"/>
            <a:ext cx="3591943" cy="369230"/>
          </a:xfrm>
          <a:prstGeom prst="rect">
            <a:avLst/>
          </a:prstGeom>
        </p:spPr>
        <p:txBody>
          <a:bodyPr lIns="0" tIns="0" rIns="0" bIns="0" rtlCol="0" anchor="t">
            <a:spAutoFit/>
          </a:bodyPr>
          <a:lstStyle/>
          <a:p>
            <a:pPr algn="l">
              <a:lnSpc>
                <a:spcPts val="3148"/>
              </a:lnSpc>
            </a:pPr>
            <a:r>
              <a:rPr lang="en-US" sz="2248" b="1" spc="-184">
                <a:solidFill>
                  <a:srgbClr val="000000"/>
                </a:solidFill>
                <a:latin typeface="+mn-ea"/>
                <a:cs typeface="Source Han Sans KR Medium"/>
                <a:sym typeface="Source Han Sans KR Medium"/>
              </a:rPr>
              <a:t>실시간 건강 모니터링</a:t>
            </a:r>
          </a:p>
        </p:txBody>
      </p:sp>
      <p:sp>
        <p:nvSpPr>
          <p:cNvPr id="27" name="TextBox 27"/>
          <p:cNvSpPr txBox="1"/>
          <p:nvPr/>
        </p:nvSpPr>
        <p:spPr>
          <a:xfrm>
            <a:off x="7490287" y="6042483"/>
            <a:ext cx="3591943" cy="369230"/>
          </a:xfrm>
          <a:prstGeom prst="rect">
            <a:avLst/>
          </a:prstGeom>
        </p:spPr>
        <p:txBody>
          <a:bodyPr lIns="0" tIns="0" rIns="0" bIns="0" rtlCol="0" anchor="t">
            <a:spAutoFit/>
          </a:bodyPr>
          <a:lstStyle/>
          <a:p>
            <a:pPr algn="l">
              <a:lnSpc>
                <a:spcPts val="3148"/>
              </a:lnSpc>
            </a:pPr>
            <a:r>
              <a:rPr lang="en-US" sz="2248" b="1" spc="-184">
                <a:solidFill>
                  <a:srgbClr val="000000"/>
                </a:solidFill>
                <a:latin typeface="+mn-ea"/>
                <a:cs typeface="Source Han Sans KR Medium"/>
                <a:sym typeface="Source Han Sans KR Medium"/>
              </a:rPr>
              <a:t>예방 중심의 건강관리</a:t>
            </a:r>
          </a:p>
        </p:txBody>
      </p:sp>
      <p:sp>
        <p:nvSpPr>
          <p:cNvPr id="28" name="TextBox 28"/>
          <p:cNvSpPr txBox="1"/>
          <p:nvPr/>
        </p:nvSpPr>
        <p:spPr>
          <a:xfrm>
            <a:off x="12417278" y="6647305"/>
            <a:ext cx="3348263" cy="874263"/>
          </a:xfrm>
          <a:prstGeom prst="rect">
            <a:avLst/>
          </a:prstGeom>
        </p:spPr>
        <p:txBody>
          <a:bodyPr lIns="0" tIns="0" rIns="0" bIns="0" rtlCol="0" anchor="t">
            <a:spAutoFit/>
          </a:bodyPr>
          <a:lstStyle/>
          <a:p>
            <a:pPr algn="l">
              <a:lnSpc>
                <a:spcPts val="2335"/>
              </a:lnSpc>
              <a:spcBef>
                <a:spcPct val="0"/>
              </a:spcBef>
            </a:pPr>
            <a:r>
              <a:rPr lang="en-US" sz="1668" spc="-95">
                <a:solidFill>
                  <a:srgbClr val="000000"/>
                </a:solidFill>
                <a:latin typeface="+mn-ea"/>
                <a:cs typeface="Source Han Sans KR"/>
                <a:sym typeface="Source Han Sans KR"/>
              </a:rPr>
              <a:t>빅데이터를 활용하여 건강 트렌드를 분석하고, 보험사 및 의료 기관과 협력해 추가적인 가치를 창출</a:t>
            </a:r>
          </a:p>
        </p:txBody>
      </p:sp>
      <p:sp>
        <p:nvSpPr>
          <p:cNvPr id="29" name="TextBox 29"/>
          <p:cNvSpPr txBox="1"/>
          <p:nvPr/>
        </p:nvSpPr>
        <p:spPr>
          <a:xfrm>
            <a:off x="1197103" y="795626"/>
            <a:ext cx="3736349" cy="513795"/>
          </a:xfrm>
          <a:prstGeom prst="rect">
            <a:avLst/>
          </a:prstGeom>
        </p:spPr>
        <p:txBody>
          <a:bodyPr lIns="0" tIns="0" rIns="0" bIns="0" rtlCol="0" anchor="t">
            <a:spAutoFit/>
          </a:bodyPr>
          <a:lstStyle/>
          <a:p>
            <a:pPr algn="l">
              <a:lnSpc>
                <a:spcPts val="4329"/>
              </a:lnSpc>
            </a:pPr>
            <a:r>
              <a:rPr lang="en-US" sz="3092" b="1" spc="-197" dirty="0" err="1">
                <a:solidFill>
                  <a:srgbClr val="000000"/>
                </a:solidFill>
                <a:latin typeface="+mn-ea"/>
                <a:cs typeface="Source Han Sans KR Bold"/>
                <a:sym typeface="Source Han Sans KR Bold"/>
              </a:rPr>
              <a:t>핵심기능</a:t>
            </a:r>
            <a:r>
              <a:rPr lang="en-US" sz="3092" b="1" spc="-197" dirty="0">
                <a:solidFill>
                  <a:srgbClr val="000000"/>
                </a:solidFill>
                <a:latin typeface="+mn-ea"/>
                <a:cs typeface="Source Han Sans KR Bold"/>
                <a:sym typeface="Source Han Sans KR Bold"/>
              </a:rPr>
              <a:t> 및 </a:t>
            </a:r>
            <a:r>
              <a:rPr lang="en-US" sz="3092" b="1" spc="-197" dirty="0" err="1">
                <a:solidFill>
                  <a:srgbClr val="000000"/>
                </a:solidFill>
                <a:latin typeface="+mn-ea"/>
                <a:cs typeface="Source Han Sans KR Bold"/>
                <a:sym typeface="Source Han Sans KR Bold"/>
              </a:rPr>
              <a:t>장점</a:t>
            </a:r>
            <a:endParaRPr lang="en-US" sz="3092" b="1" spc="-197" dirty="0">
              <a:solidFill>
                <a:srgbClr val="000000"/>
              </a:solidFill>
              <a:latin typeface="+mn-ea"/>
              <a:cs typeface="Source Han Sans KR Bold"/>
              <a:sym typeface="Source Han Sans KR Bold"/>
            </a:endParaRPr>
          </a:p>
        </p:txBody>
      </p:sp>
      <p:sp>
        <p:nvSpPr>
          <p:cNvPr id="30" name="TextBox 30"/>
          <p:cNvSpPr txBox="1"/>
          <p:nvPr/>
        </p:nvSpPr>
        <p:spPr>
          <a:xfrm>
            <a:off x="4130107" y="2425900"/>
            <a:ext cx="10027786" cy="409845"/>
          </a:xfrm>
          <a:prstGeom prst="rect">
            <a:avLst/>
          </a:prstGeom>
        </p:spPr>
        <p:txBody>
          <a:bodyPr lIns="0" tIns="0" rIns="0" bIns="0" rtlCol="0" anchor="t">
            <a:spAutoFit/>
          </a:bodyPr>
          <a:lstStyle/>
          <a:p>
            <a:pPr algn="ctr">
              <a:lnSpc>
                <a:spcPts val="3210"/>
              </a:lnSpc>
            </a:pPr>
            <a:r>
              <a:rPr lang="en-US" sz="2792" b="1" spc="-201">
                <a:solidFill>
                  <a:srgbClr val="000000"/>
                </a:solidFill>
                <a:latin typeface="+mn-ea"/>
                <a:cs typeface="Source Han Sans KR Medium"/>
                <a:sym typeface="Source Han Sans KR Medium"/>
              </a:rPr>
              <a:t>“ 예방 중심의 건강 관리와 편리한 원격 의료 서비스를 지원 ”</a:t>
            </a:r>
          </a:p>
        </p:txBody>
      </p:sp>
      <p:sp>
        <p:nvSpPr>
          <p:cNvPr id="31" name="Freeform 31"/>
          <p:cNvSpPr/>
          <p:nvPr/>
        </p:nvSpPr>
        <p:spPr>
          <a:xfrm rot="-5400000">
            <a:off x="9042497" y="3282629"/>
            <a:ext cx="203006" cy="336940"/>
          </a:xfrm>
          <a:custGeom>
            <a:avLst/>
            <a:gdLst/>
            <a:ahLst/>
            <a:cxnLst/>
            <a:rect l="l" t="t" r="r" b="b"/>
            <a:pathLst>
              <a:path w="203006" h="336940">
                <a:moveTo>
                  <a:pt x="0" y="0"/>
                </a:moveTo>
                <a:lnTo>
                  <a:pt x="203006" y="0"/>
                </a:lnTo>
                <a:lnTo>
                  <a:pt x="203006" y="336941"/>
                </a:lnTo>
                <a:lnTo>
                  <a:pt x="0" y="33694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32" name="TextBox 32"/>
          <p:cNvSpPr txBox="1"/>
          <p:nvPr/>
        </p:nvSpPr>
        <p:spPr>
          <a:xfrm>
            <a:off x="12417278" y="6042483"/>
            <a:ext cx="3591943" cy="369230"/>
          </a:xfrm>
          <a:prstGeom prst="rect">
            <a:avLst/>
          </a:prstGeom>
        </p:spPr>
        <p:txBody>
          <a:bodyPr lIns="0" tIns="0" rIns="0" bIns="0" rtlCol="0" anchor="t">
            <a:spAutoFit/>
          </a:bodyPr>
          <a:lstStyle/>
          <a:p>
            <a:pPr algn="l">
              <a:lnSpc>
                <a:spcPts val="3148"/>
              </a:lnSpc>
            </a:pPr>
            <a:r>
              <a:rPr lang="en-US" sz="2248" b="1" spc="-184">
                <a:solidFill>
                  <a:srgbClr val="000000"/>
                </a:solidFill>
                <a:latin typeface="+mn-ea"/>
                <a:cs typeface="Source Han Sans KR Medium"/>
                <a:sym typeface="Source Han Sans KR Medium"/>
              </a:rPr>
              <a:t>데이터 기반의 헬스케어 전략</a:t>
            </a:r>
          </a:p>
        </p:txBody>
      </p:sp>
      <p:sp>
        <p:nvSpPr>
          <p:cNvPr id="33" name="TextBox 33"/>
          <p:cNvSpPr txBox="1"/>
          <p:nvPr/>
        </p:nvSpPr>
        <p:spPr>
          <a:xfrm>
            <a:off x="14570611" y="9434247"/>
            <a:ext cx="3116728" cy="269113"/>
          </a:xfrm>
          <a:prstGeom prst="rect">
            <a:avLst/>
          </a:prstGeom>
        </p:spPr>
        <p:txBody>
          <a:bodyPr lIns="0" tIns="0" rIns="0" bIns="0" rtlCol="0" anchor="t">
            <a:spAutoFit/>
          </a:bodyPr>
          <a:lstStyle/>
          <a:p>
            <a:pPr algn="r">
              <a:lnSpc>
                <a:spcPts val="2295"/>
              </a:lnSpc>
            </a:pPr>
            <a:r>
              <a:rPr lang="en-US" sz="1639" b="1" spc="-27">
                <a:solidFill>
                  <a:srgbClr val="000001"/>
                </a:solidFill>
                <a:latin typeface="+mn-ea"/>
                <a:cs typeface="Telegraf Medium"/>
                <a:sym typeface="Telegraf Medium"/>
              </a:rPr>
              <a:t>www.reallygreatsite.com</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2510"/>
            <a:ext cx="18288000" cy="4351098"/>
          </a:xfrm>
          <a:custGeom>
            <a:avLst/>
            <a:gdLst/>
            <a:ahLst/>
            <a:cxnLst/>
            <a:rect l="l" t="t" r="r" b="b"/>
            <a:pathLst>
              <a:path w="18288000" h="4351098">
                <a:moveTo>
                  <a:pt x="0" y="0"/>
                </a:moveTo>
                <a:lnTo>
                  <a:pt x="18288000" y="0"/>
                </a:lnTo>
                <a:lnTo>
                  <a:pt x="18288000" y="4351098"/>
                </a:lnTo>
                <a:lnTo>
                  <a:pt x="0" y="4351098"/>
                </a:lnTo>
                <a:lnTo>
                  <a:pt x="0" y="0"/>
                </a:lnTo>
                <a:close/>
              </a:path>
            </a:pathLst>
          </a:custGeom>
          <a:blipFill>
            <a:blip r:embed="rId2"/>
            <a:stretch>
              <a:fillRect t="-90015" b="-90015"/>
            </a:stretch>
          </a:blipFill>
          <a:ln cap="sq">
            <a:noFill/>
            <a:prstDash val="solid"/>
            <a:miter/>
          </a:ln>
        </p:spPr>
      </p:sp>
      <p:sp>
        <p:nvSpPr>
          <p:cNvPr id="3" name="TextBox 3"/>
          <p:cNvSpPr txBox="1"/>
          <p:nvPr/>
        </p:nvSpPr>
        <p:spPr>
          <a:xfrm>
            <a:off x="8406485" y="6714113"/>
            <a:ext cx="1917062" cy="329984"/>
          </a:xfrm>
          <a:prstGeom prst="rect">
            <a:avLst/>
          </a:prstGeom>
        </p:spPr>
        <p:txBody>
          <a:bodyPr lIns="0" tIns="0" rIns="0" bIns="0" rtlCol="0" anchor="t">
            <a:spAutoFit/>
          </a:bodyPr>
          <a:lstStyle/>
          <a:p>
            <a:pPr marL="0" lvl="0" indent="0" algn="l">
              <a:lnSpc>
                <a:spcPts val="2757"/>
              </a:lnSpc>
              <a:spcBef>
                <a:spcPct val="0"/>
              </a:spcBef>
            </a:pPr>
            <a:r>
              <a:rPr lang="en-US" sz="1969" b="1" spc="-70">
                <a:solidFill>
                  <a:srgbClr val="000000"/>
                </a:solidFill>
                <a:latin typeface="+mn-ea"/>
                <a:cs typeface="Source Han Sans KR Bold"/>
                <a:sym typeface="Source Han Sans KR Bold"/>
              </a:rPr>
              <a:t>사례 및 성과</a:t>
            </a:r>
          </a:p>
        </p:txBody>
      </p:sp>
      <p:sp>
        <p:nvSpPr>
          <p:cNvPr id="4" name="TextBox 4"/>
          <p:cNvSpPr txBox="1"/>
          <p:nvPr/>
        </p:nvSpPr>
        <p:spPr>
          <a:xfrm>
            <a:off x="5907301" y="6714113"/>
            <a:ext cx="1737985" cy="329984"/>
          </a:xfrm>
          <a:prstGeom prst="rect">
            <a:avLst/>
          </a:prstGeom>
        </p:spPr>
        <p:txBody>
          <a:bodyPr lIns="0" tIns="0" rIns="0" bIns="0" rtlCol="0" anchor="t">
            <a:spAutoFit/>
          </a:bodyPr>
          <a:lstStyle/>
          <a:p>
            <a:pPr marL="0" lvl="0" indent="0" algn="l">
              <a:lnSpc>
                <a:spcPts val="2757"/>
              </a:lnSpc>
              <a:spcBef>
                <a:spcPct val="0"/>
              </a:spcBef>
            </a:pPr>
            <a:r>
              <a:rPr lang="en-US" sz="1969" b="1" spc="-70">
                <a:solidFill>
                  <a:srgbClr val="000000"/>
                </a:solidFill>
                <a:latin typeface="+mn-ea"/>
                <a:cs typeface="Source Han Sans KR Bold"/>
                <a:sym typeface="Source Han Sans KR Bold"/>
              </a:rPr>
              <a:t>마케팅 전략</a:t>
            </a:r>
          </a:p>
        </p:txBody>
      </p:sp>
      <p:sp>
        <p:nvSpPr>
          <p:cNvPr id="5" name="TextBox 5"/>
          <p:cNvSpPr txBox="1"/>
          <p:nvPr/>
        </p:nvSpPr>
        <p:spPr>
          <a:xfrm>
            <a:off x="11104044" y="6714113"/>
            <a:ext cx="2369187" cy="336736"/>
          </a:xfrm>
          <a:prstGeom prst="rect">
            <a:avLst/>
          </a:prstGeom>
        </p:spPr>
        <p:txBody>
          <a:bodyPr lIns="0" tIns="0" rIns="0" bIns="0" rtlCol="0" anchor="t">
            <a:spAutoFit/>
          </a:bodyPr>
          <a:lstStyle/>
          <a:p>
            <a:pPr marL="0" lvl="0" indent="0" algn="l">
              <a:lnSpc>
                <a:spcPts val="2757"/>
              </a:lnSpc>
              <a:spcBef>
                <a:spcPct val="0"/>
              </a:spcBef>
            </a:pPr>
            <a:r>
              <a:rPr lang="en-US" sz="1969" b="1" spc="-70">
                <a:solidFill>
                  <a:srgbClr val="000000"/>
                </a:solidFill>
                <a:latin typeface="+mn-ea"/>
                <a:cs typeface="Source Han Sans KR Bold"/>
                <a:sym typeface="Source Han Sans KR Bold"/>
              </a:rPr>
              <a:t>사업전망</a:t>
            </a:r>
          </a:p>
        </p:txBody>
      </p:sp>
      <p:sp>
        <p:nvSpPr>
          <p:cNvPr id="6" name="AutoShape 6"/>
          <p:cNvSpPr/>
          <p:nvPr/>
        </p:nvSpPr>
        <p:spPr>
          <a:xfrm>
            <a:off x="8002473" y="6320010"/>
            <a:ext cx="0" cy="759414"/>
          </a:xfrm>
          <a:prstGeom prst="line">
            <a:avLst/>
          </a:prstGeom>
          <a:ln w="9525" cap="flat">
            <a:solidFill>
              <a:srgbClr val="DFDFDF"/>
            </a:solidFill>
            <a:prstDash val="solid"/>
            <a:headEnd type="none" w="sm" len="sm"/>
            <a:tailEnd type="none" w="sm" len="sm"/>
          </a:ln>
        </p:spPr>
      </p:sp>
      <p:sp>
        <p:nvSpPr>
          <p:cNvPr id="7" name="AutoShape 7"/>
          <p:cNvSpPr/>
          <p:nvPr/>
        </p:nvSpPr>
        <p:spPr>
          <a:xfrm>
            <a:off x="10620486" y="6320010"/>
            <a:ext cx="0" cy="759414"/>
          </a:xfrm>
          <a:prstGeom prst="line">
            <a:avLst/>
          </a:prstGeom>
          <a:ln w="9525" cap="flat">
            <a:solidFill>
              <a:srgbClr val="DFDFDF"/>
            </a:solidFill>
            <a:prstDash val="solid"/>
            <a:headEnd type="none" w="sm" len="sm"/>
            <a:tailEnd type="none" w="sm" len="sm"/>
          </a:ln>
        </p:spPr>
      </p:sp>
      <p:sp>
        <p:nvSpPr>
          <p:cNvPr id="8" name="TextBox 8"/>
          <p:cNvSpPr txBox="1"/>
          <p:nvPr/>
        </p:nvSpPr>
        <p:spPr>
          <a:xfrm>
            <a:off x="1183715" y="6035503"/>
            <a:ext cx="2328880" cy="1260486"/>
          </a:xfrm>
          <a:prstGeom prst="rect">
            <a:avLst/>
          </a:prstGeom>
        </p:spPr>
        <p:txBody>
          <a:bodyPr lIns="0" tIns="0" rIns="0" bIns="0" rtlCol="0" anchor="t">
            <a:spAutoFit/>
          </a:bodyPr>
          <a:lstStyle/>
          <a:p>
            <a:pPr algn="l">
              <a:lnSpc>
                <a:spcPts val="9674"/>
              </a:lnSpc>
            </a:pPr>
            <a:r>
              <a:rPr lang="en-US" sz="9214" b="1" spc="-617">
                <a:solidFill>
                  <a:srgbClr val="000000"/>
                </a:solidFill>
                <a:latin typeface="+mn-ea"/>
                <a:cs typeface="Source Han Sans KR Bold"/>
                <a:sym typeface="Source Han Sans KR Bold"/>
              </a:rPr>
              <a:t>전략</a:t>
            </a:r>
          </a:p>
        </p:txBody>
      </p:sp>
      <p:sp>
        <p:nvSpPr>
          <p:cNvPr id="9" name="TextBox 9"/>
          <p:cNvSpPr txBox="1"/>
          <p:nvPr/>
        </p:nvSpPr>
        <p:spPr>
          <a:xfrm>
            <a:off x="1299068" y="5101802"/>
            <a:ext cx="1267504" cy="457113"/>
          </a:xfrm>
          <a:prstGeom prst="rect">
            <a:avLst/>
          </a:prstGeom>
        </p:spPr>
        <p:txBody>
          <a:bodyPr lIns="0" tIns="0" rIns="0" bIns="0" rtlCol="0" anchor="t">
            <a:spAutoFit/>
          </a:bodyPr>
          <a:lstStyle/>
          <a:p>
            <a:pPr marL="0" lvl="0" indent="0" algn="l">
              <a:lnSpc>
                <a:spcPts val="3935"/>
              </a:lnSpc>
              <a:spcBef>
                <a:spcPct val="0"/>
              </a:spcBef>
            </a:pPr>
            <a:r>
              <a:rPr lang="en-US" sz="2811">
                <a:solidFill>
                  <a:srgbClr val="000000"/>
                </a:solidFill>
                <a:latin typeface="+mn-ea"/>
                <a:cs typeface="Telegraf"/>
                <a:sym typeface="Telegraf"/>
              </a:rPr>
              <a:t>Part 2</a:t>
            </a:r>
          </a:p>
        </p:txBody>
      </p:sp>
      <p:sp>
        <p:nvSpPr>
          <p:cNvPr id="10" name="TextBox 10"/>
          <p:cNvSpPr txBox="1"/>
          <p:nvPr/>
        </p:nvSpPr>
        <p:spPr>
          <a:xfrm>
            <a:off x="8416010" y="6253335"/>
            <a:ext cx="874928" cy="350160"/>
          </a:xfrm>
          <a:prstGeom prst="rect">
            <a:avLst/>
          </a:prstGeom>
        </p:spPr>
        <p:txBody>
          <a:bodyPr lIns="0" tIns="0" rIns="0" bIns="0" rtlCol="0" anchor="t">
            <a:spAutoFit/>
          </a:bodyPr>
          <a:lstStyle/>
          <a:p>
            <a:pPr marL="0" lvl="0" indent="0" algn="l">
              <a:lnSpc>
                <a:spcPts val="2956"/>
              </a:lnSpc>
              <a:spcBef>
                <a:spcPct val="0"/>
              </a:spcBef>
            </a:pPr>
            <a:r>
              <a:rPr lang="en-US" sz="2111">
                <a:solidFill>
                  <a:srgbClr val="000000"/>
                </a:solidFill>
                <a:latin typeface="+mn-ea"/>
                <a:cs typeface="Telegraf"/>
                <a:sym typeface="Telegraf"/>
              </a:rPr>
              <a:t>2-2</a:t>
            </a:r>
          </a:p>
        </p:txBody>
      </p:sp>
      <p:sp>
        <p:nvSpPr>
          <p:cNvPr id="11" name="TextBox 11"/>
          <p:cNvSpPr txBox="1"/>
          <p:nvPr/>
        </p:nvSpPr>
        <p:spPr>
          <a:xfrm>
            <a:off x="5916826" y="6253335"/>
            <a:ext cx="874928" cy="350160"/>
          </a:xfrm>
          <a:prstGeom prst="rect">
            <a:avLst/>
          </a:prstGeom>
        </p:spPr>
        <p:txBody>
          <a:bodyPr lIns="0" tIns="0" rIns="0" bIns="0" rtlCol="0" anchor="t">
            <a:spAutoFit/>
          </a:bodyPr>
          <a:lstStyle/>
          <a:p>
            <a:pPr marL="0" lvl="0" indent="0" algn="l">
              <a:lnSpc>
                <a:spcPts val="2956"/>
              </a:lnSpc>
              <a:spcBef>
                <a:spcPct val="0"/>
              </a:spcBef>
            </a:pPr>
            <a:r>
              <a:rPr lang="en-US" sz="2111">
                <a:solidFill>
                  <a:srgbClr val="000000"/>
                </a:solidFill>
                <a:latin typeface="+mn-ea"/>
                <a:cs typeface="Telegraf"/>
                <a:sym typeface="Telegraf"/>
              </a:rPr>
              <a:t>2-1</a:t>
            </a:r>
          </a:p>
        </p:txBody>
      </p:sp>
      <p:sp>
        <p:nvSpPr>
          <p:cNvPr id="12" name="TextBox 12"/>
          <p:cNvSpPr txBox="1"/>
          <p:nvPr/>
        </p:nvSpPr>
        <p:spPr>
          <a:xfrm>
            <a:off x="11113569" y="6253335"/>
            <a:ext cx="873479" cy="350160"/>
          </a:xfrm>
          <a:prstGeom prst="rect">
            <a:avLst/>
          </a:prstGeom>
        </p:spPr>
        <p:txBody>
          <a:bodyPr lIns="0" tIns="0" rIns="0" bIns="0" rtlCol="0" anchor="t">
            <a:spAutoFit/>
          </a:bodyPr>
          <a:lstStyle/>
          <a:p>
            <a:pPr marL="0" lvl="0" indent="0" algn="l">
              <a:lnSpc>
                <a:spcPts val="2956"/>
              </a:lnSpc>
              <a:spcBef>
                <a:spcPct val="0"/>
              </a:spcBef>
            </a:pPr>
            <a:r>
              <a:rPr lang="en-US" sz="2111">
                <a:solidFill>
                  <a:srgbClr val="000000"/>
                </a:solidFill>
                <a:latin typeface="+mn-ea"/>
                <a:cs typeface="Telegraf"/>
                <a:sym typeface="Telegraf"/>
              </a:rPr>
              <a:t>2-3</a:t>
            </a:r>
          </a:p>
        </p:txBody>
      </p:sp>
      <p:sp>
        <p:nvSpPr>
          <p:cNvPr id="13" name="TextBox 13"/>
          <p:cNvSpPr txBox="1"/>
          <p:nvPr/>
        </p:nvSpPr>
        <p:spPr>
          <a:xfrm>
            <a:off x="14570611" y="9434247"/>
            <a:ext cx="3116728" cy="269113"/>
          </a:xfrm>
          <a:prstGeom prst="rect">
            <a:avLst/>
          </a:prstGeom>
        </p:spPr>
        <p:txBody>
          <a:bodyPr lIns="0" tIns="0" rIns="0" bIns="0" rtlCol="0" anchor="t">
            <a:spAutoFit/>
          </a:bodyPr>
          <a:lstStyle/>
          <a:p>
            <a:pPr algn="r">
              <a:lnSpc>
                <a:spcPts val="2295"/>
              </a:lnSpc>
            </a:pPr>
            <a:r>
              <a:rPr lang="en-US" sz="1639" b="1" spc="-27">
                <a:solidFill>
                  <a:srgbClr val="000001"/>
                </a:solidFill>
                <a:latin typeface="+mn-ea"/>
                <a:cs typeface="Telegraf Medium"/>
                <a:sym typeface="Telegraf Medium"/>
              </a:rPr>
              <a:t>www.reallygreatsite.com</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915931" y="2055473"/>
            <a:ext cx="14456137" cy="1025944"/>
            <a:chOff x="0" y="0"/>
            <a:chExt cx="3809237" cy="270339"/>
          </a:xfrm>
        </p:grpSpPr>
        <p:sp>
          <p:nvSpPr>
            <p:cNvPr id="3" name="Freeform 3"/>
            <p:cNvSpPr/>
            <p:nvPr/>
          </p:nvSpPr>
          <p:spPr>
            <a:xfrm>
              <a:off x="0" y="0"/>
              <a:ext cx="3809237" cy="270339"/>
            </a:xfrm>
            <a:custGeom>
              <a:avLst/>
              <a:gdLst/>
              <a:ahLst/>
              <a:cxnLst/>
              <a:rect l="l" t="t" r="r" b="b"/>
              <a:pathLst>
                <a:path w="3809237" h="270339">
                  <a:moveTo>
                    <a:pt x="0" y="0"/>
                  </a:moveTo>
                  <a:lnTo>
                    <a:pt x="3809237" y="0"/>
                  </a:lnTo>
                  <a:lnTo>
                    <a:pt x="3809237" y="270339"/>
                  </a:lnTo>
                  <a:lnTo>
                    <a:pt x="0" y="270339"/>
                  </a:lnTo>
                  <a:close/>
                </a:path>
              </a:pathLst>
            </a:custGeom>
            <a:solidFill>
              <a:srgbClr val="4E4F50"/>
            </a:solidFill>
          </p:spPr>
        </p:sp>
        <p:sp>
          <p:nvSpPr>
            <p:cNvPr id="4" name="TextBox 4"/>
            <p:cNvSpPr txBox="1"/>
            <p:nvPr/>
          </p:nvSpPr>
          <p:spPr>
            <a:xfrm>
              <a:off x="0" y="-47625"/>
              <a:ext cx="3809237" cy="317964"/>
            </a:xfrm>
            <a:prstGeom prst="rect">
              <a:avLst/>
            </a:prstGeom>
          </p:spPr>
          <p:txBody>
            <a:bodyPr lIns="71403" tIns="71403" rIns="71403" bIns="71403" rtlCol="0" anchor="ctr"/>
            <a:lstStyle/>
            <a:p>
              <a:pPr algn="ctr">
                <a:lnSpc>
                  <a:spcPts val="3671"/>
                </a:lnSpc>
              </a:pPr>
              <a:endParaRPr>
                <a:latin typeface="+mn-ea"/>
              </a:endParaRPr>
            </a:p>
          </p:txBody>
        </p:sp>
      </p:grpSp>
      <p:grpSp>
        <p:nvGrpSpPr>
          <p:cNvPr id="5" name="Group 5"/>
          <p:cNvGrpSpPr/>
          <p:nvPr/>
        </p:nvGrpSpPr>
        <p:grpSpPr>
          <a:xfrm>
            <a:off x="1915931" y="3349177"/>
            <a:ext cx="4674885" cy="2535177"/>
            <a:chOff x="0" y="0"/>
            <a:chExt cx="1231847" cy="668027"/>
          </a:xfrm>
        </p:grpSpPr>
        <p:sp>
          <p:nvSpPr>
            <p:cNvPr id="6" name="Freeform 6"/>
            <p:cNvSpPr/>
            <p:nvPr/>
          </p:nvSpPr>
          <p:spPr>
            <a:xfrm>
              <a:off x="0" y="0"/>
              <a:ext cx="1231847" cy="668027"/>
            </a:xfrm>
            <a:custGeom>
              <a:avLst/>
              <a:gdLst/>
              <a:ahLst/>
              <a:cxnLst/>
              <a:rect l="l" t="t" r="r" b="b"/>
              <a:pathLst>
                <a:path w="1231847" h="668027">
                  <a:moveTo>
                    <a:pt x="0" y="0"/>
                  </a:moveTo>
                  <a:lnTo>
                    <a:pt x="1231847" y="0"/>
                  </a:lnTo>
                  <a:lnTo>
                    <a:pt x="1231847" y="668027"/>
                  </a:lnTo>
                  <a:lnTo>
                    <a:pt x="0" y="668027"/>
                  </a:lnTo>
                  <a:close/>
                </a:path>
              </a:pathLst>
            </a:custGeom>
            <a:solidFill>
              <a:srgbClr val="FFFFFF"/>
            </a:solidFill>
            <a:ln w="9525" cap="sq">
              <a:solidFill>
                <a:srgbClr val="DFDFDF"/>
              </a:solidFill>
              <a:prstDash val="solid"/>
              <a:miter/>
            </a:ln>
          </p:spPr>
        </p:sp>
        <p:sp>
          <p:nvSpPr>
            <p:cNvPr id="7" name="TextBox 7"/>
            <p:cNvSpPr txBox="1"/>
            <p:nvPr/>
          </p:nvSpPr>
          <p:spPr>
            <a:xfrm>
              <a:off x="0" y="-47625"/>
              <a:ext cx="1231847" cy="715652"/>
            </a:xfrm>
            <a:prstGeom prst="rect">
              <a:avLst/>
            </a:prstGeom>
          </p:spPr>
          <p:txBody>
            <a:bodyPr lIns="71403" tIns="71403" rIns="71403" bIns="71403" rtlCol="0" anchor="ctr"/>
            <a:lstStyle/>
            <a:p>
              <a:pPr algn="ctr">
                <a:lnSpc>
                  <a:spcPts val="3671"/>
                </a:lnSpc>
              </a:pPr>
              <a:endParaRPr>
                <a:latin typeface="+mn-ea"/>
              </a:endParaRPr>
            </a:p>
          </p:txBody>
        </p:sp>
      </p:grpSp>
      <p:grpSp>
        <p:nvGrpSpPr>
          <p:cNvPr id="8" name="Group 8"/>
          <p:cNvGrpSpPr/>
          <p:nvPr/>
        </p:nvGrpSpPr>
        <p:grpSpPr>
          <a:xfrm>
            <a:off x="1915931" y="6152114"/>
            <a:ext cx="4674885" cy="2535177"/>
            <a:chOff x="0" y="0"/>
            <a:chExt cx="1231847" cy="668027"/>
          </a:xfrm>
        </p:grpSpPr>
        <p:sp>
          <p:nvSpPr>
            <p:cNvPr id="9" name="Freeform 9"/>
            <p:cNvSpPr/>
            <p:nvPr/>
          </p:nvSpPr>
          <p:spPr>
            <a:xfrm>
              <a:off x="0" y="0"/>
              <a:ext cx="1231847" cy="668027"/>
            </a:xfrm>
            <a:custGeom>
              <a:avLst/>
              <a:gdLst/>
              <a:ahLst/>
              <a:cxnLst/>
              <a:rect l="l" t="t" r="r" b="b"/>
              <a:pathLst>
                <a:path w="1231847" h="668027">
                  <a:moveTo>
                    <a:pt x="0" y="0"/>
                  </a:moveTo>
                  <a:lnTo>
                    <a:pt x="1231847" y="0"/>
                  </a:lnTo>
                  <a:lnTo>
                    <a:pt x="1231847" y="668027"/>
                  </a:lnTo>
                  <a:lnTo>
                    <a:pt x="0" y="668027"/>
                  </a:lnTo>
                  <a:close/>
                </a:path>
              </a:pathLst>
            </a:custGeom>
            <a:solidFill>
              <a:srgbClr val="FFFFFF"/>
            </a:solidFill>
            <a:ln w="9525" cap="sq">
              <a:solidFill>
                <a:srgbClr val="DFDFDF"/>
              </a:solidFill>
              <a:prstDash val="solid"/>
              <a:miter/>
            </a:ln>
          </p:spPr>
        </p:sp>
        <p:sp>
          <p:nvSpPr>
            <p:cNvPr id="10" name="TextBox 10"/>
            <p:cNvSpPr txBox="1"/>
            <p:nvPr/>
          </p:nvSpPr>
          <p:spPr>
            <a:xfrm>
              <a:off x="0" y="-47625"/>
              <a:ext cx="1231847" cy="715652"/>
            </a:xfrm>
            <a:prstGeom prst="rect">
              <a:avLst/>
            </a:prstGeom>
          </p:spPr>
          <p:txBody>
            <a:bodyPr lIns="71403" tIns="71403" rIns="71403" bIns="71403" rtlCol="0" anchor="ctr"/>
            <a:lstStyle/>
            <a:p>
              <a:pPr algn="ctr">
                <a:lnSpc>
                  <a:spcPts val="3671"/>
                </a:lnSpc>
              </a:pPr>
              <a:endParaRPr>
                <a:latin typeface="+mn-ea"/>
              </a:endParaRPr>
            </a:p>
          </p:txBody>
        </p:sp>
      </p:grpSp>
      <p:grpSp>
        <p:nvGrpSpPr>
          <p:cNvPr id="11" name="Group 11"/>
          <p:cNvGrpSpPr/>
          <p:nvPr/>
        </p:nvGrpSpPr>
        <p:grpSpPr>
          <a:xfrm>
            <a:off x="6806557" y="3349177"/>
            <a:ext cx="4674885" cy="2535177"/>
            <a:chOff x="0" y="0"/>
            <a:chExt cx="1231847" cy="668027"/>
          </a:xfrm>
        </p:grpSpPr>
        <p:sp>
          <p:nvSpPr>
            <p:cNvPr id="12" name="Freeform 12"/>
            <p:cNvSpPr/>
            <p:nvPr/>
          </p:nvSpPr>
          <p:spPr>
            <a:xfrm>
              <a:off x="0" y="0"/>
              <a:ext cx="1231847" cy="668027"/>
            </a:xfrm>
            <a:custGeom>
              <a:avLst/>
              <a:gdLst/>
              <a:ahLst/>
              <a:cxnLst/>
              <a:rect l="l" t="t" r="r" b="b"/>
              <a:pathLst>
                <a:path w="1231847" h="668027">
                  <a:moveTo>
                    <a:pt x="0" y="0"/>
                  </a:moveTo>
                  <a:lnTo>
                    <a:pt x="1231847" y="0"/>
                  </a:lnTo>
                  <a:lnTo>
                    <a:pt x="1231847" y="668027"/>
                  </a:lnTo>
                  <a:lnTo>
                    <a:pt x="0" y="668027"/>
                  </a:lnTo>
                  <a:close/>
                </a:path>
              </a:pathLst>
            </a:custGeom>
            <a:solidFill>
              <a:srgbClr val="FFFFFF"/>
            </a:solidFill>
            <a:ln w="9525" cap="sq">
              <a:solidFill>
                <a:srgbClr val="DFDFDF"/>
              </a:solidFill>
              <a:prstDash val="solid"/>
              <a:miter/>
            </a:ln>
          </p:spPr>
        </p:sp>
        <p:sp>
          <p:nvSpPr>
            <p:cNvPr id="13" name="TextBox 13"/>
            <p:cNvSpPr txBox="1"/>
            <p:nvPr/>
          </p:nvSpPr>
          <p:spPr>
            <a:xfrm>
              <a:off x="0" y="-47625"/>
              <a:ext cx="1231847" cy="715652"/>
            </a:xfrm>
            <a:prstGeom prst="rect">
              <a:avLst/>
            </a:prstGeom>
          </p:spPr>
          <p:txBody>
            <a:bodyPr lIns="71403" tIns="71403" rIns="71403" bIns="71403" rtlCol="0" anchor="ctr"/>
            <a:lstStyle/>
            <a:p>
              <a:pPr algn="ctr">
                <a:lnSpc>
                  <a:spcPts val="3671"/>
                </a:lnSpc>
              </a:pPr>
              <a:endParaRPr>
                <a:latin typeface="+mn-ea"/>
              </a:endParaRPr>
            </a:p>
          </p:txBody>
        </p:sp>
      </p:grpSp>
      <p:grpSp>
        <p:nvGrpSpPr>
          <p:cNvPr id="14" name="Group 14"/>
          <p:cNvGrpSpPr/>
          <p:nvPr/>
        </p:nvGrpSpPr>
        <p:grpSpPr>
          <a:xfrm>
            <a:off x="6806557" y="6152114"/>
            <a:ext cx="4674885" cy="2535177"/>
            <a:chOff x="0" y="0"/>
            <a:chExt cx="1231847" cy="668027"/>
          </a:xfrm>
        </p:grpSpPr>
        <p:sp>
          <p:nvSpPr>
            <p:cNvPr id="15" name="Freeform 15"/>
            <p:cNvSpPr/>
            <p:nvPr/>
          </p:nvSpPr>
          <p:spPr>
            <a:xfrm>
              <a:off x="0" y="0"/>
              <a:ext cx="1231847" cy="668027"/>
            </a:xfrm>
            <a:custGeom>
              <a:avLst/>
              <a:gdLst/>
              <a:ahLst/>
              <a:cxnLst/>
              <a:rect l="l" t="t" r="r" b="b"/>
              <a:pathLst>
                <a:path w="1231847" h="668027">
                  <a:moveTo>
                    <a:pt x="0" y="0"/>
                  </a:moveTo>
                  <a:lnTo>
                    <a:pt x="1231847" y="0"/>
                  </a:lnTo>
                  <a:lnTo>
                    <a:pt x="1231847" y="668027"/>
                  </a:lnTo>
                  <a:lnTo>
                    <a:pt x="0" y="668027"/>
                  </a:lnTo>
                  <a:close/>
                </a:path>
              </a:pathLst>
            </a:custGeom>
            <a:solidFill>
              <a:srgbClr val="FFFFFF"/>
            </a:solidFill>
            <a:ln w="9525" cap="sq">
              <a:solidFill>
                <a:srgbClr val="DFDFDF"/>
              </a:solidFill>
              <a:prstDash val="solid"/>
              <a:miter/>
            </a:ln>
          </p:spPr>
        </p:sp>
        <p:sp>
          <p:nvSpPr>
            <p:cNvPr id="16" name="TextBox 16"/>
            <p:cNvSpPr txBox="1"/>
            <p:nvPr/>
          </p:nvSpPr>
          <p:spPr>
            <a:xfrm>
              <a:off x="0" y="-47625"/>
              <a:ext cx="1231847" cy="715652"/>
            </a:xfrm>
            <a:prstGeom prst="rect">
              <a:avLst/>
            </a:prstGeom>
          </p:spPr>
          <p:txBody>
            <a:bodyPr lIns="71403" tIns="71403" rIns="71403" bIns="71403" rtlCol="0" anchor="ctr"/>
            <a:lstStyle/>
            <a:p>
              <a:pPr algn="ctr">
                <a:lnSpc>
                  <a:spcPts val="3671"/>
                </a:lnSpc>
              </a:pPr>
              <a:endParaRPr>
                <a:latin typeface="+mn-ea"/>
              </a:endParaRPr>
            </a:p>
          </p:txBody>
        </p:sp>
      </p:grpSp>
      <p:sp>
        <p:nvSpPr>
          <p:cNvPr id="17" name="AutoShape 17"/>
          <p:cNvSpPr/>
          <p:nvPr/>
        </p:nvSpPr>
        <p:spPr>
          <a:xfrm>
            <a:off x="3537491" y="1074277"/>
            <a:ext cx="13833500" cy="0"/>
          </a:xfrm>
          <a:prstGeom prst="line">
            <a:avLst/>
          </a:prstGeom>
          <a:ln w="9525" cap="rnd">
            <a:solidFill>
              <a:srgbClr val="000000"/>
            </a:solidFill>
            <a:prstDash val="solid"/>
            <a:headEnd type="none" w="sm" len="sm"/>
            <a:tailEnd type="none" w="sm" len="sm"/>
          </a:ln>
        </p:spPr>
      </p:sp>
      <p:sp>
        <p:nvSpPr>
          <p:cNvPr id="18" name="TextBox 18"/>
          <p:cNvSpPr txBox="1"/>
          <p:nvPr/>
        </p:nvSpPr>
        <p:spPr>
          <a:xfrm>
            <a:off x="2312703" y="4308353"/>
            <a:ext cx="3348263" cy="578240"/>
          </a:xfrm>
          <a:prstGeom prst="rect">
            <a:avLst/>
          </a:prstGeom>
        </p:spPr>
        <p:txBody>
          <a:bodyPr lIns="0" tIns="0" rIns="0" bIns="0" rtlCol="0" anchor="t">
            <a:spAutoFit/>
          </a:bodyPr>
          <a:lstStyle/>
          <a:p>
            <a:pPr algn="l">
              <a:lnSpc>
                <a:spcPts val="2335"/>
              </a:lnSpc>
              <a:spcBef>
                <a:spcPct val="0"/>
              </a:spcBef>
            </a:pPr>
            <a:r>
              <a:rPr lang="en-US" sz="1668" spc="-95">
                <a:solidFill>
                  <a:srgbClr val="000000"/>
                </a:solidFill>
                <a:latin typeface="+mn-ea"/>
                <a:cs typeface="Source Han Sans KR"/>
                <a:sym typeface="Source Han Sans KR"/>
              </a:rPr>
              <a:t>주요 플랫폼을 활용한 타겟 맞춤형 콘텐츠와 광고로 브랜드 인지도 확산</a:t>
            </a:r>
          </a:p>
        </p:txBody>
      </p:sp>
      <p:sp>
        <p:nvSpPr>
          <p:cNvPr id="19" name="TextBox 19"/>
          <p:cNvSpPr txBox="1"/>
          <p:nvPr/>
        </p:nvSpPr>
        <p:spPr>
          <a:xfrm>
            <a:off x="2312703" y="7111291"/>
            <a:ext cx="3348263" cy="578240"/>
          </a:xfrm>
          <a:prstGeom prst="rect">
            <a:avLst/>
          </a:prstGeom>
        </p:spPr>
        <p:txBody>
          <a:bodyPr lIns="0" tIns="0" rIns="0" bIns="0" rtlCol="0" anchor="t">
            <a:spAutoFit/>
          </a:bodyPr>
          <a:lstStyle/>
          <a:p>
            <a:pPr algn="l">
              <a:lnSpc>
                <a:spcPts val="2335"/>
              </a:lnSpc>
              <a:spcBef>
                <a:spcPct val="0"/>
              </a:spcBef>
            </a:pPr>
            <a:r>
              <a:rPr lang="en-US" sz="1668" spc="-95">
                <a:solidFill>
                  <a:srgbClr val="000000"/>
                </a:solidFill>
                <a:latin typeface="+mn-ea"/>
                <a:cs typeface="Source Han Sans KR"/>
                <a:sym typeface="Source Han Sans KR"/>
              </a:rPr>
              <a:t>헬스케어 솔루션 체험 행사를 통해 사용자 경험을 증대하고 신뢰 구축</a:t>
            </a:r>
          </a:p>
        </p:txBody>
      </p:sp>
      <p:sp>
        <p:nvSpPr>
          <p:cNvPr id="20" name="TextBox 20"/>
          <p:cNvSpPr txBox="1"/>
          <p:nvPr/>
        </p:nvSpPr>
        <p:spPr>
          <a:xfrm>
            <a:off x="7203329" y="4308353"/>
            <a:ext cx="3348263" cy="578240"/>
          </a:xfrm>
          <a:prstGeom prst="rect">
            <a:avLst/>
          </a:prstGeom>
        </p:spPr>
        <p:txBody>
          <a:bodyPr lIns="0" tIns="0" rIns="0" bIns="0" rtlCol="0" anchor="t">
            <a:spAutoFit/>
          </a:bodyPr>
          <a:lstStyle/>
          <a:p>
            <a:pPr algn="l">
              <a:lnSpc>
                <a:spcPts val="2335"/>
              </a:lnSpc>
              <a:spcBef>
                <a:spcPct val="0"/>
              </a:spcBef>
            </a:pPr>
            <a:r>
              <a:rPr lang="en-US" sz="1668" spc="-95">
                <a:solidFill>
                  <a:srgbClr val="000000"/>
                </a:solidFill>
                <a:latin typeface="+mn-ea"/>
                <a:cs typeface="Source Han Sans KR"/>
                <a:sym typeface="Source Han Sans KR"/>
              </a:rPr>
              <a:t>헬스케어 기기 제조사 및 의료 기관과의 협력을 통해 시장 점유율 확대</a:t>
            </a:r>
          </a:p>
        </p:txBody>
      </p:sp>
      <p:sp>
        <p:nvSpPr>
          <p:cNvPr id="21" name="TextBox 21"/>
          <p:cNvSpPr txBox="1"/>
          <p:nvPr/>
        </p:nvSpPr>
        <p:spPr>
          <a:xfrm>
            <a:off x="7203329" y="7111291"/>
            <a:ext cx="3348263" cy="578240"/>
          </a:xfrm>
          <a:prstGeom prst="rect">
            <a:avLst/>
          </a:prstGeom>
        </p:spPr>
        <p:txBody>
          <a:bodyPr lIns="0" tIns="0" rIns="0" bIns="0" rtlCol="0" anchor="t">
            <a:spAutoFit/>
          </a:bodyPr>
          <a:lstStyle/>
          <a:p>
            <a:pPr algn="l">
              <a:lnSpc>
                <a:spcPts val="2335"/>
              </a:lnSpc>
              <a:spcBef>
                <a:spcPct val="0"/>
              </a:spcBef>
            </a:pPr>
            <a:r>
              <a:rPr lang="en-US" sz="1668" spc="-95">
                <a:solidFill>
                  <a:srgbClr val="000000"/>
                </a:solidFill>
                <a:latin typeface="+mn-ea"/>
                <a:cs typeface="Source Han Sans KR"/>
                <a:sym typeface="Source Han Sans KR"/>
              </a:rPr>
              <a:t>건강 관리와 관련된 정보를 공유하는 플랫폼을 운영하여 고객 충성도를 강화</a:t>
            </a:r>
          </a:p>
        </p:txBody>
      </p:sp>
      <p:sp>
        <p:nvSpPr>
          <p:cNvPr id="22" name="TextBox 22"/>
          <p:cNvSpPr txBox="1"/>
          <p:nvPr/>
        </p:nvSpPr>
        <p:spPr>
          <a:xfrm>
            <a:off x="2312703" y="3703532"/>
            <a:ext cx="3591943" cy="369230"/>
          </a:xfrm>
          <a:prstGeom prst="rect">
            <a:avLst/>
          </a:prstGeom>
        </p:spPr>
        <p:txBody>
          <a:bodyPr lIns="0" tIns="0" rIns="0" bIns="0" rtlCol="0" anchor="t">
            <a:spAutoFit/>
          </a:bodyPr>
          <a:lstStyle/>
          <a:p>
            <a:pPr algn="l">
              <a:lnSpc>
                <a:spcPts val="3148"/>
              </a:lnSpc>
            </a:pPr>
            <a:r>
              <a:rPr lang="en-US" sz="2248" b="1" spc="-184">
                <a:solidFill>
                  <a:srgbClr val="000000"/>
                </a:solidFill>
                <a:latin typeface="+mn-ea"/>
                <a:cs typeface="Source Han Sans KR Medium"/>
                <a:sym typeface="Source Han Sans KR Medium"/>
              </a:rPr>
              <a:t>소셜 미디어 캠페인</a:t>
            </a:r>
          </a:p>
        </p:txBody>
      </p:sp>
      <p:sp>
        <p:nvSpPr>
          <p:cNvPr id="23" name="TextBox 23"/>
          <p:cNvSpPr txBox="1"/>
          <p:nvPr/>
        </p:nvSpPr>
        <p:spPr>
          <a:xfrm>
            <a:off x="2312703" y="6506469"/>
            <a:ext cx="3591943" cy="369230"/>
          </a:xfrm>
          <a:prstGeom prst="rect">
            <a:avLst/>
          </a:prstGeom>
        </p:spPr>
        <p:txBody>
          <a:bodyPr lIns="0" tIns="0" rIns="0" bIns="0" rtlCol="0" anchor="t">
            <a:spAutoFit/>
          </a:bodyPr>
          <a:lstStyle/>
          <a:p>
            <a:pPr algn="l">
              <a:lnSpc>
                <a:spcPts val="3148"/>
              </a:lnSpc>
            </a:pPr>
            <a:r>
              <a:rPr lang="en-US" sz="2248" b="1" spc="-184">
                <a:solidFill>
                  <a:srgbClr val="000000"/>
                </a:solidFill>
                <a:latin typeface="+mn-ea"/>
                <a:cs typeface="Source Han Sans KR Medium"/>
                <a:sym typeface="Source Han Sans KR Medium"/>
              </a:rPr>
              <a:t>고객 체험 이벤트</a:t>
            </a:r>
          </a:p>
        </p:txBody>
      </p:sp>
      <p:sp>
        <p:nvSpPr>
          <p:cNvPr id="24" name="TextBox 24"/>
          <p:cNvSpPr txBox="1"/>
          <p:nvPr/>
        </p:nvSpPr>
        <p:spPr>
          <a:xfrm>
            <a:off x="7203329" y="3703532"/>
            <a:ext cx="3591943" cy="369230"/>
          </a:xfrm>
          <a:prstGeom prst="rect">
            <a:avLst/>
          </a:prstGeom>
        </p:spPr>
        <p:txBody>
          <a:bodyPr lIns="0" tIns="0" rIns="0" bIns="0" rtlCol="0" anchor="t">
            <a:spAutoFit/>
          </a:bodyPr>
          <a:lstStyle/>
          <a:p>
            <a:pPr algn="l">
              <a:lnSpc>
                <a:spcPts val="3148"/>
              </a:lnSpc>
            </a:pPr>
            <a:r>
              <a:rPr lang="en-US" sz="2248" b="1" spc="-184">
                <a:solidFill>
                  <a:srgbClr val="000000"/>
                </a:solidFill>
                <a:latin typeface="+mn-ea"/>
                <a:cs typeface="Source Han Sans KR Medium"/>
                <a:sym typeface="Source Han Sans KR Medium"/>
              </a:rPr>
              <a:t>파트너십 구축</a:t>
            </a:r>
          </a:p>
        </p:txBody>
      </p:sp>
      <p:sp>
        <p:nvSpPr>
          <p:cNvPr id="25" name="TextBox 25"/>
          <p:cNvSpPr txBox="1"/>
          <p:nvPr/>
        </p:nvSpPr>
        <p:spPr>
          <a:xfrm>
            <a:off x="7203329" y="6506469"/>
            <a:ext cx="3591943" cy="369230"/>
          </a:xfrm>
          <a:prstGeom prst="rect">
            <a:avLst/>
          </a:prstGeom>
        </p:spPr>
        <p:txBody>
          <a:bodyPr lIns="0" tIns="0" rIns="0" bIns="0" rtlCol="0" anchor="t">
            <a:spAutoFit/>
          </a:bodyPr>
          <a:lstStyle/>
          <a:p>
            <a:pPr algn="l">
              <a:lnSpc>
                <a:spcPts val="3148"/>
              </a:lnSpc>
            </a:pPr>
            <a:r>
              <a:rPr lang="en-US" sz="2248" b="1" spc="-184">
                <a:solidFill>
                  <a:srgbClr val="000000"/>
                </a:solidFill>
                <a:latin typeface="+mn-ea"/>
                <a:cs typeface="Source Han Sans KR Medium"/>
                <a:sym typeface="Source Han Sans KR Medium"/>
              </a:rPr>
              <a:t>온라인 커뮤니티 활성화</a:t>
            </a:r>
          </a:p>
        </p:txBody>
      </p:sp>
      <p:sp>
        <p:nvSpPr>
          <p:cNvPr id="26" name="TextBox 26"/>
          <p:cNvSpPr txBox="1"/>
          <p:nvPr/>
        </p:nvSpPr>
        <p:spPr>
          <a:xfrm>
            <a:off x="1197103" y="795626"/>
            <a:ext cx="3736349" cy="513795"/>
          </a:xfrm>
          <a:prstGeom prst="rect">
            <a:avLst/>
          </a:prstGeom>
        </p:spPr>
        <p:txBody>
          <a:bodyPr lIns="0" tIns="0" rIns="0" bIns="0" rtlCol="0" anchor="t">
            <a:spAutoFit/>
          </a:bodyPr>
          <a:lstStyle/>
          <a:p>
            <a:pPr algn="l">
              <a:lnSpc>
                <a:spcPts val="4329"/>
              </a:lnSpc>
            </a:pPr>
            <a:r>
              <a:rPr lang="en-US" sz="3092" b="1" spc="-197">
                <a:solidFill>
                  <a:srgbClr val="000000"/>
                </a:solidFill>
                <a:latin typeface="+mn-ea"/>
                <a:cs typeface="Source Han Sans KR Bold"/>
                <a:sym typeface="Source Han Sans KR Bold"/>
              </a:rPr>
              <a:t>마케팅 전략</a:t>
            </a:r>
          </a:p>
        </p:txBody>
      </p:sp>
      <p:sp>
        <p:nvSpPr>
          <p:cNvPr id="27" name="TextBox 27"/>
          <p:cNvSpPr txBox="1"/>
          <p:nvPr/>
        </p:nvSpPr>
        <p:spPr>
          <a:xfrm>
            <a:off x="3884095" y="2354897"/>
            <a:ext cx="10027786" cy="409845"/>
          </a:xfrm>
          <a:prstGeom prst="rect">
            <a:avLst/>
          </a:prstGeom>
        </p:spPr>
        <p:txBody>
          <a:bodyPr lIns="0" tIns="0" rIns="0" bIns="0" rtlCol="0" anchor="t">
            <a:spAutoFit/>
          </a:bodyPr>
          <a:lstStyle/>
          <a:p>
            <a:pPr algn="ctr">
              <a:lnSpc>
                <a:spcPts val="3210"/>
              </a:lnSpc>
            </a:pPr>
            <a:r>
              <a:rPr lang="en-US" sz="2792" b="1" spc="-201">
                <a:solidFill>
                  <a:srgbClr val="F4F4F4"/>
                </a:solidFill>
                <a:latin typeface="+mn-ea"/>
                <a:cs typeface="Source Han Sans KR Medium"/>
                <a:sym typeface="Source Han Sans KR Medium"/>
              </a:rPr>
              <a:t>“ 브랜드 인지도 확산, 고객 충성도 강화 ”</a:t>
            </a:r>
          </a:p>
        </p:txBody>
      </p:sp>
      <p:grpSp>
        <p:nvGrpSpPr>
          <p:cNvPr id="28" name="Group 28"/>
          <p:cNvGrpSpPr/>
          <p:nvPr/>
        </p:nvGrpSpPr>
        <p:grpSpPr>
          <a:xfrm>
            <a:off x="11697183" y="3349177"/>
            <a:ext cx="4674885" cy="2535177"/>
            <a:chOff x="0" y="0"/>
            <a:chExt cx="1231847" cy="668027"/>
          </a:xfrm>
        </p:grpSpPr>
        <p:sp>
          <p:nvSpPr>
            <p:cNvPr id="29" name="Freeform 29"/>
            <p:cNvSpPr/>
            <p:nvPr/>
          </p:nvSpPr>
          <p:spPr>
            <a:xfrm>
              <a:off x="0" y="0"/>
              <a:ext cx="1231847" cy="668027"/>
            </a:xfrm>
            <a:custGeom>
              <a:avLst/>
              <a:gdLst/>
              <a:ahLst/>
              <a:cxnLst/>
              <a:rect l="l" t="t" r="r" b="b"/>
              <a:pathLst>
                <a:path w="1231847" h="668027">
                  <a:moveTo>
                    <a:pt x="0" y="0"/>
                  </a:moveTo>
                  <a:lnTo>
                    <a:pt x="1231847" y="0"/>
                  </a:lnTo>
                  <a:lnTo>
                    <a:pt x="1231847" y="668027"/>
                  </a:lnTo>
                  <a:lnTo>
                    <a:pt x="0" y="668027"/>
                  </a:lnTo>
                  <a:close/>
                </a:path>
              </a:pathLst>
            </a:custGeom>
            <a:solidFill>
              <a:srgbClr val="FFFFFF"/>
            </a:solidFill>
            <a:ln w="9525" cap="sq">
              <a:solidFill>
                <a:srgbClr val="DFDFDF"/>
              </a:solidFill>
              <a:prstDash val="solid"/>
              <a:miter/>
            </a:ln>
          </p:spPr>
        </p:sp>
        <p:sp>
          <p:nvSpPr>
            <p:cNvPr id="30" name="TextBox 30"/>
            <p:cNvSpPr txBox="1"/>
            <p:nvPr/>
          </p:nvSpPr>
          <p:spPr>
            <a:xfrm>
              <a:off x="0" y="-47625"/>
              <a:ext cx="1231847" cy="715652"/>
            </a:xfrm>
            <a:prstGeom prst="rect">
              <a:avLst/>
            </a:prstGeom>
          </p:spPr>
          <p:txBody>
            <a:bodyPr lIns="71403" tIns="71403" rIns="71403" bIns="71403" rtlCol="0" anchor="ctr"/>
            <a:lstStyle/>
            <a:p>
              <a:pPr algn="ctr">
                <a:lnSpc>
                  <a:spcPts val="3671"/>
                </a:lnSpc>
              </a:pPr>
              <a:endParaRPr>
                <a:latin typeface="+mn-ea"/>
              </a:endParaRPr>
            </a:p>
          </p:txBody>
        </p:sp>
      </p:grpSp>
      <p:grpSp>
        <p:nvGrpSpPr>
          <p:cNvPr id="31" name="Group 31"/>
          <p:cNvGrpSpPr/>
          <p:nvPr/>
        </p:nvGrpSpPr>
        <p:grpSpPr>
          <a:xfrm>
            <a:off x="11697183" y="6152114"/>
            <a:ext cx="4674885" cy="2535177"/>
            <a:chOff x="0" y="0"/>
            <a:chExt cx="1231847" cy="668027"/>
          </a:xfrm>
        </p:grpSpPr>
        <p:sp>
          <p:nvSpPr>
            <p:cNvPr id="32" name="Freeform 32"/>
            <p:cNvSpPr/>
            <p:nvPr/>
          </p:nvSpPr>
          <p:spPr>
            <a:xfrm>
              <a:off x="0" y="0"/>
              <a:ext cx="1231847" cy="668027"/>
            </a:xfrm>
            <a:custGeom>
              <a:avLst/>
              <a:gdLst/>
              <a:ahLst/>
              <a:cxnLst/>
              <a:rect l="l" t="t" r="r" b="b"/>
              <a:pathLst>
                <a:path w="1231847" h="668027">
                  <a:moveTo>
                    <a:pt x="0" y="0"/>
                  </a:moveTo>
                  <a:lnTo>
                    <a:pt x="1231847" y="0"/>
                  </a:lnTo>
                  <a:lnTo>
                    <a:pt x="1231847" y="668027"/>
                  </a:lnTo>
                  <a:lnTo>
                    <a:pt x="0" y="668027"/>
                  </a:lnTo>
                  <a:close/>
                </a:path>
              </a:pathLst>
            </a:custGeom>
            <a:solidFill>
              <a:srgbClr val="FFFFFF"/>
            </a:solidFill>
            <a:ln w="9525" cap="sq">
              <a:solidFill>
                <a:srgbClr val="DFDFDF"/>
              </a:solidFill>
              <a:prstDash val="solid"/>
              <a:miter/>
            </a:ln>
          </p:spPr>
        </p:sp>
        <p:sp>
          <p:nvSpPr>
            <p:cNvPr id="33" name="TextBox 33"/>
            <p:cNvSpPr txBox="1"/>
            <p:nvPr/>
          </p:nvSpPr>
          <p:spPr>
            <a:xfrm>
              <a:off x="0" y="-47625"/>
              <a:ext cx="1231847" cy="715652"/>
            </a:xfrm>
            <a:prstGeom prst="rect">
              <a:avLst/>
            </a:prstGeom>
          </p:spPr>
          <p:txBody>
            <a:bodyPr lIns="71403" tIns="71403" rIns="71403" bIns="71403" rtlCol="0" anchor="ctr"/>
            <a:lstStyle/>
            <a:p>
              <a:pPr algn="ctr">
                <a:lnSpc>
                  <a:spcPts val="3671"/>
                </a:lnSpc>
              </a:pPr>
              <a:endParaRPr>
                <a:latin typeface="+mn-ea"/>
              </a:endParaRPr>
            </a:p>
          </p:txBody>
        </p:sp>
      </p:grpSp>
      <p:sp>
        <p:nvSpPr>
          <p:cNvPr id="34" name="TextBox 34"/>
          <p:cNvSpPr txBox="1"/>
          <p:nvPr/>
        </p:nvSpPr>
        <p:spPr>
          <a:xfrm>
            <a:off x="12093955" y="4308353"/>
            <a:ext cx="3348263" cy="578240"/>
          </a:xfrm>
          <a:prstGeom prst="rect">
            <a:avLst/>
          </a:prstGeom>
        </p:spPr>
        <p:txBody>
          <a:bodyPr lIns="0" tIns="0" rIns="0" bIns="0" rtlCol="0" anchor="t">
            <a:spAutoFit/>
          </a:bodyPr>
          <a:lstStyle/>
          <a:p>
            <a:pPr algn="l">
              <a:lnSpc>
                <a:spcPts val="2335"/>
              </a:lnSpc>
              <a:spcBef>
                <a:spcPct val="0"/>
              </a:spcBef>
            </a:pPr>
            <a:r>
              <a:rPr lang="en-US" sz="1668" spc="-95">
                <a:solidFill>
                  <a:srgbClr val="000000"/>
                </a:solidFill>
                <a:latin typeface="+mn-ea"/>
                <a:cs typeface="Source Han Sans KR"/>
                <a:sym typeface="Source Han Sans KR"/>
              </a:rPr>
              <a:t>정기 구독 서비스를 통해 고객 유지율을 높이고 안정적인 수익 확보</a:t>
            </a:r>
          </a:p>
        </p:txBody>
      </p:sp>
      <p:sp>
        <p:nvSpPr>
          <p:cNvPr id="35" name="TextBox 35"/>
          <p:cNvSpPr txBox="1"/>
          <p:nvPr/>
        </p:nvSpPr>
        <p:spPr>
          <a:xfrm>
            <a:off x="12093955" y="7111291"/>
            <a:ext cx="3348263" cy="1167294"/>
          </a:xfrm>
          <a:prstGeom prst="rect">
            <a:avLst/>
          </a:prstGeom>
        </p:spPr>
        <p:txBody>
          <a:bodyPr lIns="0" tIns="0" rIns="0" bIns="0" rtlCol="0" anchor="t">
            <a:spAutoFit/>
          </a:bodyPr>
          <a:lstStyle/>
          <a:p>
            <a:pPr algn="l">
              <a:lnSpc>
                <a:spcPts val="2335"/>
              </a:lnSpc>
            </a:pPr>
            <a:r>
              <a:rPr lang="en-US" sz="1668" spc="-95">
                <a:solidFill>
                  <a:srgbClr val="000000"/>
                </a:solidFill>
                <a:latin typeface="+mn-ea"/>
                <a:cs typeface="Source Han Sans KR"/>
                <a:sym typeface="Source Han Sans KR"/>
              </a:rPr>
              <a:t>사용자 데이터를 분석하여 개인화된 프로모션과 마케팅 메시지를 전달</a:t>
            </a:r>
          </a:p>
          <a:p>
            <a:pPr algn="l">
              <a:lnSpc>
                <a:spcPts val="2335"/>
              </a:lnSpc>
            </a:pPr>
            <a:endParaRPr lang="en-US" sz="1668" spc="-95">
              <a:solidFill>
                <a:srgbClr val="000000"/>
              </a:solidFill>
              <a:latin typeface="+mn-ea"/>
              <a:cs typeface="Source Han Sans KR"/>
              <a:sym typeface="Source Han Sans KR"/>
            </a:endParaRPr>
          </a:p>
          <a:p>
            <a:pPr algn="l">
              <a:lnSpc>
                <a:spcPts val="2335"/>
              </a:lnSpc>
            </a:pPr>
            <a:endParaRPr lang="en-US" sz="1668" spc="-95">
              <a:solidFill>
                <a:srgbClr val="000000"/>
              </a:solidFill>
              <a:latin typeface="+mn-ea"/>
              <a:cs typeface="Source Han Sans KR"/>
              <a:sym typeface="Source Han Sans KR"/>
            </a:endParaRPr>
          </a:p>
        </p:txBody>
      </p:sp>
      <p:sp>
        <p:nvSpPr>
          <p:cNvPr id="36" name="TextBox 36"/>
          <p:cNvSpPr txBox="1"/>
          <p:nvPr/>
        </p:nvSpPr>
        <p:spPr>
          <a:xfrm>
            <a:off x="12093955" y="3703532"/>
            <a:ext cx="3591943" cy="369230"/>
          </a:xfrm>
          <a:prstGeom prst="rect">
            <a:avLst/>
          </a:prstGeom>
        </p:spPr>
        <p:txBody>
          <a:bodyPr lIns="0" tIns="0" rIns="0" bIns="0" rtlCol="0" anchor="t">
            <a:spAutoFit/>
          </a:bodyPr>
          <a:lstStyle/>
          <a:p>
            <a:pPr algn="l">
              <a:lnSpc>
                <a:spcPts val="3148"/>
              </a:lnSpc>
            </a:pPr>
            <a:r>
              <a:rPr lang="en-US" sz="2248" b="1" spc="-184">
                <a:solidFill>
                  <a:srgbClr val="000000"/>
                </a:solidFill>
                <a:latin typeface="+mn-ea"/>
                <a:cs typeface="Source Han Sans KR Medium"/>
                <a:sym typeface="Source Han Sans KR Medium"/>
              </a:rPr>
              <a:t>구독 모델 도입</a:t>
            </a:r>
          </a:p>
        </p:txBody>
      </p:sp>
      <p:sp>
        <p:nvSpPr>
          <p:cNvPr id="37" name="TextBox 37"/>
          <p:cNvSpPr txBox="1"/>
          <p:nvPr/>
        </p:nvSpPr>
        <p:spPr>
          <a:xfrm>
            <a:off x="12093955" y="6506469"/>
            <a:ext cx="3591943" cy="369230"/>
          </a:xfrm>
          <a:prstGeom prst="rect">
            <a:avLst/>
          </a:prstGeom>
        </p:spPr>
        <p:txBody>
          <a:bodyPr lIns="0" tIns="0" rIns="0" bIns="0" rtlCol="0" anchor="t">
            <a:spAutoFit/>
          </a:bodyPr>
          <a:lstStyle/>
          <a:p>
            <a:pPr algn="l">
              <a:lnSpc>
                <a:spcPts val="3148"/>
              </a:lnSpc>
            </a:pPr>
            <a:r>
              <a:rPr lang="en-US" sz="2248" b="1" spc="-184">
                <a:solidFill>
                  <a:srgbClr val="000000"/>
                </a:solidFill>
                <a:latin typeface="+mn-ea"/>
                <a:cs typeface="Source Han Sans KR Medium"/>
                <a:sym typeface="Source Han Sans KR Medium"/>
              </a:rPr>
              <a:t>데이터 기반 마케팅</a:t>
            </a:r>
          </a:p>
        </p:txBody>
      </p:sp>
      <p:sp>
        <p:nvSpPr>
          <p:cNvPr id="38" name="TextBox 38"/>
          <p:cNvSpPr txBox="1"/>
          <p:nvPr/>
        </p:nvSpPr>
        <p:spPr>
          <a:xfrm>
            <a:off x="14570611" y="9434247"/>
            <a:ext cx="3116728" cy="269113"/>
          </a:xfrm>
          <a:prstGeom prst="rect">
            <a:avLst/>
          </a:prstGeom>
        </p:spPr>
        <p:txBody>
          <a:bodyPr lIns="0" tIns="0" rIns="0" bIns="0" rtlCol="0" anchor="t">
            <a:spAutoFit/>
          </a:bodyPr>
          <a:lstStyle/>
          <a:p>
            <a:pPr algn="r">
              <a:lnSpc>
                <a:spcPts val="2295"/>
              </a:lnSpc>
            </a:pPr>
            <a:r>
              <a:rPr lang="en-US" sz="1639" b="1" spc="-27">
                <a:solidFill>
                  <a:srgbClr val="000001"/>
                </a:solidFill>
                <a:latin typeface="+mn-ea"/>
                <a:cs typeface="Telegraf Medium"/>
                <a:sym typeface="Telegraf Medium"/>
              </a:rPr>
              <a:t>www.reallygreatsite.com</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206628" y="3047692"/>
            <a:ext cx="5692941" cy="325805"/>
          </a:xfrm>
          <a:prstGeom prst="rect">
            <a:avLst/>
          </a:prstGeom>
        </p:spPr>
        <p:txBody>
          <a:bodyPr lIns="0" tIns="0" rIns="0" bIns="0" rtlCol="0" anchor="t">
            <a:spAutoFit/>
          </a:bodyPr>
          <a:lstStyle/>
          <a:p>
            <a:pPr algn="l">
              <a:lnSpc>
                <a:spcPts val="2833"/>
              </a:lnSpc>
            </a:pPr>
            <a:r>
              <a:rPr lang="en-US" sz="1686" spc="-28">
                <a:solidFill>
                  <a:srgbClr val="000000"/>
                </a:solidFill>
                <a:latin typeface="+mn-ea"/>
                <a:cs typeface="Source Han Sans KR"/>
                <a:sym typeface="Source Han Sans KR"/>
              </a:rPr>
              <a:t>주요 헬스케어 기기 제조사와의 협력을 통해 서비스 범위 확대</a:t>
            </a:r>
          </a:p>
        </p:txBody>
      </p:sp>
      <p:sp>
        <p:nvSpPr>
          <p:cNvPr id="3" name="TextBox 3"/>
          <p:cNvSpPr txBox="1"/>
          <p:nvPr/>
        </p:nvSpPr>
        <p:spPr>
          <a:xfrm>
            <a:off x="1206628" y="5281316"/>
            <a:ext cx="5692941" cy="678230"/>
          </a:xfrm>
          <a:prstGeom prst="rect">
            <a:avLst/>
          </a:prstGeom>
        </p:spPr>
        <p:txBody>
          <a:bodyPr lIns="0" tIns="0" rIns="0" bIns="0" rtlCol="0" anchor="t">
            <a:spAutoFit/>
          </a:bodyPr>
          <a:lstStyle/>
          <a:p>
            <a:pPr algn="l">
              <a:lnSpc>
                <a:spcPts val="2833"/>
              </a:lnSpc>
            </a:pPr>
            <a:r>
              <a:rPr lang="en-US" sz="1686" spc="-28">
                <a:solidFill>
                  <a:srgbClr val="000000"/>
                </a:solidFill>
                <a:latin typeface="+mn-ea"/>
                <a:cs typeface="Source Han Sans KR"/>
                <a:sym typeface="Source Han Sans KR"/>
              </a:rPr>
              <a:t>설문조사 결과, 고객 만족도 95% 이상 달성</a:t>
            </a:r>
          </a:p>
          <a:p>
            <a:pPr algn="l">
              <a:lnSpc>
                <a:spcPts val="2833"/>
              </a:lnSpc>
            </a:pPr>
            <a:r>
              <a:rPr lang="en-US" sz="1686" spc="-28">
                <a:solidFill>
                  <a:srgbClr val="000000"/>
                </a:solidFill>
                <a:latin typeface="+mn-ea"/>
                <a:cs typeface="Source Han Sans KR"/>
                <a:sym typeface="Source Han Sans KR"/>
              </a:rPr>
              <a:t>개인화 건강 관리로 사용자 30%가 만성질환 조기 발견 및 예방</a:t>
            </a:r>
          </a:p>
        </p:txBody>
      </p:sp>
      <p:sp>
        <p:nvSpPr>
          <p:cNvPr id="4" name="TextBox 4"/>
          <p:cNvSpPr txBox="1"/>
          <p:nvPr/>
        </p:nvSpPr>
        <p:spPr>
          <a:xfrm>
            <a:off x="1206628" y="2549765"/>
            <a:ext cx="4516269" cy="371503"/>
          </a:xfrm>
          <a:prstGeom prst="rect">
            <a:avLst/>
          </a:prstGeom>
        </p:spPr>
        <p:txBody>
          <a:bodyPr lIns="0" tIns="0" rIns="0" bIns="0" rtlCol="0" anchor="t">
            <a:spAutoFit/>
          </a:bodyPr>
          <a:lstStyle/>
          <a:p>
            <a:pPr algn="l">
              <a:lnSpc>
                <a:spcPts val="3148"/>
              </a:lnSpc>
              <a:spcBef>
                <a:spcPct val="0"/>
              </a:spcBef>
            </a:pPr>
            <a:r>
              <a:rPr lang="en-US" sz="2248" b="1" spc="-123" dirty="0" err="1">
                <a:solidFill>
                  <a:srgbClr val="000000"/>
                </a:solidFill>
                <a:latin typeface="+mn-ea"/>
                <a:cs typeface="Source Han Sans KR Medium"/>
                <a:sym typeface="Source Han Sans KR Medium"/>
              </a:rPr>
              <a:t>파트너십</a:t>
            </a:r>
            <a:r>
              <a:rPr lang="en-US" sz="2248" b="1" spc="-123" dirty="0">
                <a:solidFill>
                  <a:srgbClr val="000000"/>
                </a:solidFill>
                <a:latin typeface="+mn-ea"/>
                <a:cs typeface="Source Han Sans KR Medium"/>
                <a:sym typeface="Source Han Sans KR Medium"/>
              </a:rPr>
              <a:t> </a:t>
            </a:r>
            <a:r>
              <a:rPr lang="en-US" sz="2248" b="1" spc="-123" dirty="0" err="1">
                <a:solidFill>
                  <a:srgbClr val="000000"/>
                </a:solidFill>
                <a:latin typeface="+mn-ea"/>
                <a:cs typeface="Source Han Sans KR Medium"/>
                <a:sym typeface="Source Han Sans KR Medium"/>
              </a:rPr>
              <a:t>확대</a:t>
            </a:r>
            <a:endParaRPr lang="en-US" sz="2248" b="1" spc="-123" dirty="0">
              <a:solidFill>
                <a:srgbClr val="000000"/>
              </a:solidFill>
              <a:latin typeface="+mn-ea"/>
              <a:cs typeface="Source Han Sans KR Medium"/>
              <a:sym typeface="Source Han Sans KR Medium"/>
            </a:endParaRPr>
          </a:p>
        </p:txBody>
      </p:sp>
      <p:sp>
        <p:nvSpPr>
          <p:cNvPr id="5" name="TextBox 5"/>
          <p:cNvSpPr txBox="1"/>
          <p:nvPr/>
        </p:nvSpPr>
        <p:spPr>
          <a:xfrm>
            <a:off x="1206628" y="4783389"/>
            <a:ext cx="4516269" cy="371503"/>
          </a:xfrm>
          <a:prstGeom prst="rect">
            <a:avLst/>
          </a:prstGeom>
        </p:spPr>
        <p:txBody>
          <a:bodyPr lIns="0" tIns="0" rIns="0" bIns="0" rtlCol="0" anchor="t">
            <a:spAutoFit/>
          </a:bodyPr>
          <a:lstStyle/>
          <a:p>
            <a:pPr algn="l">
              <a:lnSpc>
                <a:spcPts val="3148"/>
              </a:lnSpc>
              <a:spcBef>
                <a:spcPct val="0"/>
              </a:spcBef>
            </a:pPr>
            <a:r>
              <a:rPr lang="en-US" sz="2248" b="1" spc="-123">
                <a:solidFill>
                  <a:srgbClr val="000000"/>
                </a:solidFill>
                <a:latin typeface="+mn-ea"/>
                <a:cs typeface="Source Han Sans KR Medium"/>
                <a:sym typeface="Source Han Sans KR Medium"/>
              </a:rPr>
              <a:t>고객 만족도 상승</a:t>
            </a:r>
          </a:p>
        </p:txBody>
      </p:sp>
      <p:sp>
        <p:nvSpPr>
          <p:cNvPr id="6" name="TextBox 6"/>
          <p:cNvSpPr txBox="1"/>
          <p:nvPr/>
        </p:nvSpPr>
        <p:spPr>
          <a:xfrm>
            <a:off x="1197103" y="795626"/>
            <a:ext cx="3736349" cy="513795"/>
          </a:xfrm>
          <a:prstGeom prst="rect">
            <a:avLst/>
          </a:prstGeom>
        </p:spPr>
        <p:txBody>
          <a:bodyPr lIns="0" tIns="0" rIns="0" bIns="0" rtlCol="0" anchor="t">
            <a:spAutoFit/>
          </a:bodyPr>
          <a:lstStyle/>
          <a:p>
            <a:pPr algn="l">
              <a:lnSpc>
                <a:spcPts val="4329"/>
              </a:lnSpc>
            </a:pPr>
            <a:r>
              <a:rPr lang="en-US" sz="3092" b="1" spc="-197">
                <a:solidFill>
                  <a:srgbClr val="000000"/>
                </a:solidFill>
                <a:latin typeface="+mn-ea"/>
                <a:cs typeface="Source Han Sans KR Bold"/>
                <a:sym typeface="Source Han Sans KR Bold"/>
              </a:rPr>
              <a:t>사례 및 성과</a:t>
            </a:r>
          </a:p>
        </p:txBody>
      </p:sp>
      <p:sp>
        <p:nvSpPr>
          <p:cNvPr id="7" name="TextBox 7"/>
          <p:cNvSpPr txBox="1"/>
          <p:nvPr/>
        </p:nvSpPr>
        <p:spPr>
          <a:xfrm>
            <a:off x="10628266" y="7319320"/>
            <a:ext cx="5860358" cy="1259512"/>
          </a:xfrm>
          <a:prstGeom prst="rect">
            <a:avLst/>
          </a:prstGeom>
        </p:spPr>
        <p:txBody>
          <a:bodyPr lIns="0" tIns="0" rIns="0" bIns="0" rtlCol="0" anchor="t">
            <a:spAutoFit/>
          </a:bodyPr>
          <a:lstStyle/>
          <a:p>
            <a:pPr algn="l">
              <a:lnSpc>
                <a:spcPts val="2474"/>
              </a:lnSpc>
            </a:pPr>
            <a:r>
              <a:rPr lang="en-US" sz="1767" spc="-30">
                <a:solidFill>
                  <a:srgbClr val="000000"/>
                </a:solidFill>
                <a:latin typeface="+mn-ea"/>
                <a:cs typeface="Source Han Sans KR"/>
                <a:sym typeface="Source Han Sans KR"/>
              </a:rPr>
              <a:t>헬스케어 플랫폼은 개인화된 건강 관리 솔루션을 통해 사용자의 건강 지표를 효과적으로 개선했으며, 국내외 주요 파트너십을 구축하여 시장 점유율을 확장하는 동시에 95% 이상의 고객 만족도를 달성하는 성과를 이뤘습니다.</a:t>
            </a:r>
          </a:p>
        </p:txBody>
      </p:sp>
      <p:sp>
        <p:nvSpPr>
          <p:cNvPr id="8" name="AutoShape 8"/>
          <p:cNvSpPr/>
          <p:nvPr/>
        </p:nvSpPr>
        <p:spPr>
          <a:xfrm flipV="1">
            <a:off x="10132910" y="7347895"/>
            <a:ext cx="0" cy="1072428"/>
          </a:xfrm>
          <a:prstGeom prst="line">
            <a:avLst/>
          </a:prstGeom>
          <a:ln w="57150" cap="flat">
            <a:solidFill>
              <a:srgbClr val="000000"/>
            </a:solidFill>
            <a:prstDash val="solid"/>
            <a:headEnd type="none" w="sm" len="sm"/>
            <a:tailEnd type="none" w="sm" len="sm"/>
          </a:ln>
        </p:spPr>
      </p:sp>
      <p:pic>
        <p:nvPicPr>
          <p:cNvPr id="9" name="Picture 9"/>
          <p:cNvPicPr>
            <a:picLocks noChangeAspect="1"/>
          </p:cNvPicPr>
          <p:nvPr/>
        </p:nvPicPr>
        <p:blipFill>
          <a:blip r:embed="rId2"/>
          <a:stretch>
            <a:fillRect/>
          </a:stretch>
        </p:blipFill>
        <p:spPr>
          <a:xfrm>
            <a:off x="9436891" y="1819764"/>
            <a:ext cx="7692799" cy="5065027"/>
          </a:xfrm>
          <a:prstGeom prst="rect">
            <a:avLst/>
          </a:prstGeom>
        </p:spPr>
      </p:pic>
      <p:sp>
        <p:nvSpPr>
          <p:cNvPr id="10" name="AutoShape 10"/>
          <p:cNvSpPr/>
          <p:nvPr/>
        </p:nvSpPr>
        <p:spPr>
          <a:xfrm flipV="1">
            <a:off x="3741690" y="1074277"/>
            <a:ext cx="13629300" cy="0"/>
          </a:xfrm>
          <a:prstGeom prst="line">
            <a:avLst/>
          </a:prstGeom>
          <a:ln w="9525" cap="rnd">
            <a:solidFill>
              <a:srgbClr val="000000"/>
            </a:solidFill>
            <a:prstDash val="solid"/>
            <a:headEnd type="none" w="sm" len="sm"/>
            <a:tailEnd type="none" w="sm" len="sm"/>
          </a:ln>
        </p:spPr>
      </p:sp>
      <p:sp>
        <p:nvSpPr>
          <p:cNvPr id="11" name="TextBox 11"/>
          <p:cNvSpPr txBox="1"/>
          <p:nvPr/>
        </p:nvSpPr>
        <p:spPr>
          <a:xfrm>
            <a:off x="1206628" y="7503357"/>
            <a:ext cx="5692941" cy="678230"/>
          </a:xfrm>
          <a:prstGeom prst="rect">
            <a:avLst/>
          </a:prstGeom>
        </p:spPr>
        <p:txBody>
          <a:bodyPr lIns="0" tIns="0" rIns="0" bIns="0" rtlCol="0" anchor="t">
            <a:spAutoFit/>
          </a:bodyPr>
          <a:lstStyle/>
          <a:p>
            <a:pPr algn="l">
              <a:lnSpc>
                <a:spcPts val="2833"/>
              </a:lnSpc>
            </a:pPr>
            <a:r>
              <a:rPr lang="en-US" sz="1686" spc="-28">
                <a:solidFill>
                  <a:srgbClr val="000000"/>
                </a:solidFill>
                <a:latin typeface="+mn-ea"/>
                <a:cs typeface="Source Han Sans KR"/>
                <a:sym typeface="Source Han Sans KR"/>
              </a:rPr>
              <a:t>출시 후 2년간 국내 디지털 헬스케어 시장 점유율 25% 달성</a:t>
            </a:r>
          </a:p>
          <a:p>
            <a:pPr algn="l">
              <a:lnSpc>
                <a:spcPts val="2833"/>
              </a:lnSpc>
            </a:pPr>
            <a:r>
              <a:rPr lang="en-US" sz="1686" spc="-28">
                <a:solidFill>
                  <a:srgbClr val="000000"/>
                </a:solidFill>
                <a:latin typeface="+mn-ea"/>
                <a:cs typeface="Source Han Sans KR"/>
                <a:sym typeface="Source Han Sans KR"/>
              </a:rPr>
              <a:t>런칭 1년 이내에 정기 구독자 5만 명 돌파</a:t>
            </a:r>
          </a:p>
        </p:txBody>
      </p:sp>
      <p:sp>
        <p:nvSpPr>
          <p:cNvPr id="12" name="TextBox 12"/>
          <p:cNvSpPr txBox="1"/>
          <p:nvPr/>
        </p:nvSpPr>
        <p:spPr>
          <a:xfrm>
            <a:off x="1206628" y="7005430"/>
            <a:ext cx="4516269" cy="371503"/>
          </a:xfrm>
          <a:prstGeom prst="rect">
            <a:avLst/>
          </a:prstGeom>
        </p:spPr>
        <p:txBody>
          <a:bodyPr lIns="0" tIns="0" rIns="0" bIns="0" rtlCol="0" anchor="t">
            <a:spAutoFit/>
          </a:bodyPr>
          <a:lstStyle/>
          <a:p>
            <a:pPr algn="l">
              <a:lnSpc>
                <a:spcPts val="3148"/>
              </a:lnSpc>
              <a:spcBef>
                <a:spcPct val="0"/>
              </a:spcBef>
            </a:pPr>
            <a:r>
              <a:rPr lang="en-US" sz="2248" b="1" spc="-123">
                <a:solidFill>
                  <a:srgbClr val="000000"/>
                </a:solidFill>
                <a:latin typeface="+mn-ea"/>
                <a:cs typeface="Source Han Sans KR Medium"/>
                <a:sym typeface="Source Han Sans KR Medium"/>
              </a:rPr>
              <a:t>시장 점유율</a:t>
            </a:r>
          </a:p>
        </p:txBody>
      </p:sp>
      <p:sp>
        <p:nvSpPr>
          <p:cNvPr id="13" name="TextBox 13"/>
          <p:cNvSpPr txBox="1"/>
          <p:nvPr/>
        </p:nvSpPr>
        <p:spPr>
          <a:xfrm>
            <a:off x="14570611" y="9434247"/>
            <a:ext cx="3116728" cy="269113"/>
          </a:xfrm>
          <a:prstGeom prst="rect">
            <a:avLst/>
          </a:prstGeom>
        </p:spPr>
        <p:txBody>
          <a:bodyPr lIns="0" tIns="0" rIns="0" bIns="0" rtlCol="0" anchor="t">
            <a:spAutoFit/>
          </a:bodyPr>
          <a:lstStyle/>
          <a:p>
            <a:pPr algn="r">
              <a:lnSpc>
                <a:spcPts val="2295"/>
              </a:lnSpc>
            </a:pPr>
            <a:r>
              <a:rPr lang="en-US" sz="1639" b="1" spc="-27">
                <a:solidFill>
                  <a:srgbClr val="000001"/>
                </a:solidFill>
                <a:latin typeface="+mn-ea"/>
                <a:cs typeface="Telegraf Medium"/>
                <a:sym typeface="Telegraf Medium"/>
              </a:rPr>
              <a:t>www.reallygreatsite.com</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574059" y="3631436"/>
            <a:ext cx="3123755" cy="2794923"/>
          </a:xfrm>
          <a:custGeom>
            <a:avLst/>
            <a:gdLst/>
            <a:ahLst/>
            <a:cxnLst/>
            <a:rect l="l" t="t" r="r" b="b"/>
            <a:pathLst>
              <a:path w="3123755" h="2794923">
                <a:moveTo>
                  <a:pt x="0" y="0"/>
                </a:moveTo>
                <a:lnTo>
                  <a:pt x="3123755" y="0"/>
                </a:lnTo>
                <a:lnTo>
                  <a:pt x="3123755" y="2794923"/>
                </a:lnTo>
                <a:lnTo>
                  <a:pt x="0" y="2794923"/>
                </a:lnTo>
                <a:lnTo>
                  <a:pt x="0" y="0"/>
                </a:lnTo>
                <a:close/>
              </a:path>
            </a:pathLst>
          </a:custGeom>
          <a:blipFill>
            <a:blip r:embed="rId2"/>
            <a:stretch>
              <a:fillRect t="-120295" r="-115862" b="-141141"/>
            </a:stretch>
          </a:blipFill>
          <a:ln cap="sq">
            <a:noFill/>
            <a:prstDash val="solid"/>
            <a:miter/>
          </a:ln>
        </p:spPr>
      </p:sp>
      <p:sp>
        <p:nvSpPr>
          <p:cNvPr id="3" name="TextBox 3"/>
          <p:cNvSpPr txBox="1"/>
          <p:nvPr/>
        </p:nvSpPr>
        <p:spPr>
          <a:xfrm>
            <a:off x="1574059" y="7445322"/>
            <a:ext cx="5422746" cy="1410322"/>
          </a:xfrm>
          <a:prstGeom prst="rect">
            <a:avLst/>
          </a:prstGeom>
        </p:spPr>
        <p:txBody>
          <a:bodyPr lIns="0" tIns="0" rIns="0" bIns="0" rtlCol="0" anchor="t">
            <a:spAutoFit/>
          </a:bodyPr>
          <a:lstStyle/>
          <a:p>
            <a:pPr algn="l">
              <a:lnSpc>
                <a:spcPts val="2754"/>
              </a:lnSpc>
              <a:spcBef>
                <a:spcPct val="0"/>
              </a:spcBef>
            </a:pPr>
            <a:r>
              <a:rPr lang="en-US" sz="1967" spc="-33">
                <a:solidFill>
                  <a:srgbClr val="000000"/>
                </a:solidFill>
                <a:latin typeface="+mn-ea"/>
                <a:cs typeface="Source Han Sans KR"/>
                <a:sym typeface="Source Han Sans KR"/>
              </a:rPr>
              <a:t>디지털 전환이 가속화되면서 헬스케어 시장은 지속적으로 성장하고 있으며, 개인 맞춤형 건강 관리와 예방 중심의 의료 서비스에 대한 수요가 급격히 증가하고 있습니다. </a:t>
            </a:r>
          </a:p>
        </p:txBody>
      </p:sp>
      <p:sp>
        <p:nvSpPr>
          <p:cNvPr id="4" name="AutoShape 4"/>
          <p:cNvSpPr/>
          <p:nvPr/>
        </p:nvSpPr>
        <p:spPr>
          <a:xfrm flipV="1">
            <a:off x="3065278" y="1074277"/>
            <a:ext cx="14305713" cy="0"/>
          </a:xfrm>
          <a:prstGeom prst="line">
            <a:avLst/>
          </a:prstGeom>
          <a:ln w="9525" cap="rnd">
            <a:solidFill>
              <a:srgbClr val="000000"/>
            </a:solidFill>
            <a:prstDash val="solid"/>
            <a:headEnd type="none" w="sm" len="sm"/>
            <a:tailEnd type="none" w="sm" len="sm"/>
          </a:ln>
        </p:spPr>
      </p:sp>
      <p:sp>
        <p:nvSpPr>
          <p:cNvPr id="5" name="TextBox 5"/>
          <p:cNvSpPr txBox="1"/>
          <p:nvPr/>
        </p:nvSpPr>
        <p:spPr>
          <a:xfrm>
            <a:off x="1197103" y="795626"/>
            <a:ext cx="3736349" cy="513795"/>
          </a:xfrm>
          <a:prstGeom prst="rect">
            <a:avLst/>
          </a:prstGeom>
        </p:spPr>
        <p:txBody>
          <a:bodyPr lIns="0" tIns="0" rIns="0" bIns="0" rtlCol="0" anchor="t">
            <a:spAutoFit/>
          </a:bodyPr>
          <a:lstStyle/>
          <a:p>
            <a:pPr algn="l">
              <a:lnSpc>
                <a:spcPts val="4329"/>
              </a:lnSpc>
            </a:pPr>
            <a:r>
              <a:rPr lang="en-US" sz="3092" b="1" spc="-197">
                <a:solidFill>
                  <a:srgbClr val="000000"/>
                </a:solidFill>
                <a:latin typeface="+mn-ea"/>
                <a:cs typeface="Source Han Sans KR Bold"/>
                <a:sym typeface="Source Han Sans KR Bold"/>
              </a:rPr>
              <a:t>사업전망</a:t>
            </a:r>
          </a:p>
        </p:txBody>
      </p:sp>
      <p:sp>
        <p:nvSpPr>
          <p:cNvPr id="6" name="TextBox 6"/>
          <p:cNvSpPr txBox="1"/>
          <p:nvPr/>
        </p:nvSpPr>
        <p:spPr>
          <a:xfrm>
            <a:off x="1574059" y="6776354"/>
            <a:ext cx="3736349" cy="425166"/>
          </a:xfrm>
          <a:prstGeom prst="rect">
            <a:avLst/>
          </a:prstGeom>
        </p:spPr>
        <p:txBody>
          <a:bodyPr lIns="0" tIns="0" rIns="0" bIns="0" rtlCol="0" anchor="t">
            <a:spAutoFit/>
          </a:bodyPr>
          <a:lstStyle/>
          <a:p>
            <a:pPr algn="l">
              <a:lnSpc>
                <a:spcPts val="3542"/>
              </a:lnSpc>
            </a:pPr>
            <a:r>
              <a:rPr lang="en-US" sz="2530" b="1" spc="-161">
                <a:solidFill>
                  <a:srgbClr val="000000"/>
                </a:solidFill>
                <a:latin typeface="+mn-ea"/>
                <a:cs typeface="Source Han Sans KR Bold"/>
                <a:sym typeface="Source Han Sans KR Bold"/>
              </a:rPr>
              <a:t>사업전망</a:t>
            </a:r>
          </a:p>
        </p:txBody>
      </p:sp>
      <p:pic>
        <p:nvPicPr>
          <p:cNvPr id="7" name="Picture 7"/>
          <p:cNvPicPr>
            <a:picLocks noChangeAspect="1"/>
          </p:cNvPicPr>
          <p:nvPr/>
        </p:nvPicPr>
        <p:blipFill>
          <a:blip r:embed="rId3"/>
          <a:stretch>
            <a:fillRect/>
          </a:stretch>
        </p:blipFill>
        <p:spPr>
          <a:xfrm>
            <a:off x="8066733" y="2874791"/>
            <a:ext cx="9539764" cy="6401845"/>
          </a:xfrm>
          <a:prstGeom prst="rect">
            <a:avLst/>
          </a:prstGeom>
        </p:spPr>
      </p:pic>
      <p:grpSp>
        <p:nvGrpSpPr>
          <p:cNvPr id="8" name="Group 8"/>
          <p:cNvGrpSpPr/>
          <p:nvPr/>
        </p:nvGrpSpPr>
        <p:grpSpPr>
          <a:xfrm>
            <a:off x="1574059" y="2055473"/>
            <a:ext cx="15139883" cy="1025944"/>
            <a:chOff x="0" y="0"/>
            <a:chExt cx="3989406" cy="270339"/>
          </a:xfrm>
        </p:grpSpPr>
        <p:sp>
          <p:nvSpPr>
            <p:cNvPr id="9" name="Freeform 9"/>
            <p:cNvSpPr/>
            <p:nvPr/>
          </p:nvSpPr>
          <p:spPr>
            <a:xfrm>
              <a:off x="0" y="0"/>
              <a:ext cx="3989406" cy="270339"/>
            </a:xfrm>
            <a:custGeom>
              <a:avLst/>
              <a:gdLst/>
              <a:ahLst/>
              <a:cxnLst/>
              <a:rect l="l" t="t" r="r" b="b"/>
              <a:pathLst>
                <a:path w="3989406" h="270339">
                  <a:moveTo>
                    <a:pt x="0" y="0"/>
                  </a:moveTo>
                  <a:lnTo>
                    <a:pt x="3989406" y="0"/>
                  </a:lnTo>
                  <a:lnTo>
                    <a:pt x="3989406" y="270339"/>
                  </a:lnTo>
                  <a:lnTo>
                    <a:pt x="0" y="270339"/>
                  </a:lnTo>
                  <a:close/>
                </a:path>
              </a:pathLst>
            </a:custGeom>
            <a:solidFill>
              <a:srgbClr val="4E4F50"/>
            </a:solidFill>
          </p:spPr>
        </p:sp>
        <p:sp>
          <p:nvSpPr>
            <p:cNvPr id="10" name="TextBox 10"/>
            <p:cNvSpPr txBox="1"/>
            <p:nvPr/>
          </p:nvSpPr>
          <p:spPr>
            <a:xfrm>
              <a:off x="0" y="-47625"/>
              <a:ext cx="3989406" cy="317964"/>
            </a:xfrm>
            <a:prstGeom prst="rect">
              <a:avLst/>
            </a:prstGeom>
          </p:spPr>
          <p:txBody>
            <a:bodyPr lIns="71403" tIns="71403" rIns="71403" bIns="71403" rtlCol="0" anchor="ctr"/>
            <a:lstStyle/>
            <a:p>
              <a:pPr algn="ctr">
                <a:lnSpc>
                  <a:spcPts val="3671"/>
                </a:lnSpc>
              </a:pPr>
              <a:endParaRPr>
                <a:latin typeface="+mn-ea"/>
              </a:endParaRPr>
            </a:p>
          </p:txBody>
        </p:sp>
      </p:grpSp>
      <p:sp>
        <p:nvSpPr>
          <p:cNvPr id="11" name="TextBox 11"/>
          <p:cNvSpPr txBox="1"/>
          <p:nvPr/>
        </p:nvSpPr>
        <p:spPr>
          <a:xfrm>
            <a:off x="3884095" y="2354897"/>
            <a:ext cx="10027786" cy="409845"/>
          </a:xfrm>
          <a:prstGeom prst="rect">
            <a:avLst/>
          </a:prstGeom>
        </p:spPr>
        <p:txBody>
          <a:bodyPr lIns="0" tIns="0" rIns="0" bIns="0" rtlCol="0" anchor="t">
            <a:spAutoFit/>
          </a:bodyPr>
          <a:lstStyle/>
          <a:p>
            <a:pPr algn="ctr">
              <a:lnSpc>
                <a:spcPts val="3210"/>
              </a:lnSpc>
            </a:pPr>
            <a:r>
              <a:rPr lang="en-US" sz="2792" b="1" spc="-201">
                <a:solidFill>
                  <a:srgbClr val="F4F4F4"/>
                </a:solidFill>
                <a:latin typeface="+mn-ea"/>
                <a:cs typeface="Source Han Sans KR Medium"/>
                <a:sym typeface="Source Han Sans KR Medium"/>
              </a:rPr>
              <a:t>“ 지속적인 성장이 예측되는 디지털 헬스 케어 시장 "</a:t>
            </a:r>
          </a:p>
        </p:txBody>
      </p:sp>
      <p:sp>
        <p:nvSpPr>
          <p:cNvPr id="12" name="TextBox 12"/>
          <p:cNvSpPr txBox="1"/>
          <p:nvPr/>
        </p:nvSpPr>
        <p:spPr>
          <a:xfrm>
            <a:off x="14570611" y="9434247"/>
            <a:ext cx="3116728" cy="269113"/>
          </a:xfrm>
          <a:prstGeom prst="rect">
            <a:avLst/>
          </a:prstGeom>
        </p:spPr>
        <p:txBody>
          <a:bodyPr lIns="0" tIns="0" rIns="0" bIns="0" rtlCol="0" anchor="t">
            <a:spAutoFit/>
          </a:bodyPr>
          <a:lstStyle/>
          <a:p>
            <a:pPr algn="r">
              <a:lnSpc>
                <a:spcPts val="2295"/>
              </a:lnSpc>
            </a:pPr>
            <a:r>
              <a:rPr lang="en-US" sz="1639" b="1" spc="-27">
                <a:solidFill>
                  <a:srgbClr val="000001"/>
                </a:solidFill>
                <a:latin typeface="+mn-ea"/>
                <a:cs typeface="Telegraf Medium"/>
                <a:sym typeface="Telegraf Medium"/>
              </a:rPr>
              <a:t>www.reallygreatsite.com</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210491" y="8535036"/>
            <a:ext cx="3195122" cy="258276"/>
          </a:xfrm>
          <a:prstGeom prst="rect">
            <a:avLst/>
          </a:prstGeom>
        </p:spPr>
        <p:txBody>
          <a:bodyPr lIns="0" tIns="0" rIns="0" bIns="0" rtlCol="0" anchor="t">
            <a:spAutoFit/>
          </a:bodyPr>
          <a:lstStyle/>
          <a:p>
            <a:pPr algn="l">
              <a:lnSpc>
                <a:spcPts val="2239"/>
              </a:lnSpc>
            </a:pPr>
            <a:r>
              <a:rPr lang="en-US" sz="1599" spc="55">
                <a:solidFill>
                  <a:srgbClr val="000000"/>
                </a:solidFill>
                <a:latin typeface="+mn-ea"/>
                <a:cs typeface="Telegraf"/>
                <a:sym typeface="Telegraf"/>
              </a:rPr>
              <a:t>123-456-7890</a:t>
            </a:r>
          </a:p>
        </p:txBody>
      </p:sp>
      <p:sp>
        <p:nvSpPr>
          <p:cNvPr id="3" name="TextBox 3"/>
          <p:cNvSpPr txBox="1"/>
          <p:nvPr/>
        </p:nvSpPr>
        <p:spPr>
          <a:xfrm>
            <a:off x="4218181" y="8535036"/>
            <a:ext cx="3933923" cy="258276"/>
          </a:xfrm>
          <a:prstGeom prst="rect">
            <a:avLst/>
          </a:prstGeom>
        </p:spPr>
        <p:txBody>
          <a:bodyPr lIns="0" tIns="0" rIns="0" bIns="0" rtlCol="0" anchor="t">
            <a:spAutoFit/>
          </a:bodyPr>
          <a:lstStyle/>
          <a:p>
            <a:pPr algn="l">
              <a:lnSpc>
                <a:spcPts val="2239"/>
              </a:lnSpc>
            </a:pPr>
            <a:r>
              <a:rPr lang="en-US" sz="1599" spc="55">
                <a:solidFill>
                  <a:srgbClr val="000000"/>
                </a:solidFill>
                <a:latin typeface="+mn-ea"/>
                <a:cs typeface="Telegraf"/>
                <a:sym typeface="Telegraf"/>
              </a:rPr>
              <a:t>hello@reallygreatsite.com</a:t>
            </a:r>
          </a:p>
        </p:txBody>
      </p:sp>
      <p:sp>
        <p:nvSpPr>
          <p:cNvPr id="4" name="AutoShape 4"/>
          <p:cNvSpPr/>
          <p:nvPr/>
        </p:nvSpPr>
        <p:spPr>
          <a:xfrm>
            <a:off x="4933452" y="6782489"/>
            <a:ext cx="9046359" cy="0"/>
          </a:xfrm>
          <a:prstGeom prst="line">
            <a:avLst/>
          </a:prstGeom>
          <a:ln w="9525" cap="rnd">
            <a:solidFill>
              <a:srgbClr val="000000"/>
            </a:solidFill>
            <a:prstDash val="solid"/>
            <a:headEnd type="none" w="sm" len="sm"/>
            <a:tailEnd type="none" w="sm" len="sm"/>
          </a:ln>
        </p:spPr>
      </p:sp>
      <p:sp>
        <p:nvSpPr>
          <p:cNvPr id="5" name="TextBox 5"/>
          <p:cNvSpPr txBox="1"/>
          <p:nvPr/>
        </p:nvSpPr>
        <p:spPr>
          <a:xfrm>
            <a:off x="1197103" y="6502039"/>
            <a:ext cx="3736349" cy="457113"/>
          </a:xfrm>
          <a:prstGeom prst="rect">
            <a:avLst/>
          </a:prstGeom>
        </p:spPr>
        <p:txBody>
          <a:bodyPr lIns="0" tIns="0" rIns="0" bIns="0" rtlCol="0" anchor="t">
            <a:spAutoFit/>
          </a:bodyPr>
          <a:lstStyle/>
          <a:p>
            <a:pPr algn="l">
              <a:lnSpc>
                <a:spcPts val="3935"/>
              </a:lnSpc>
            </a:pPr>
            <a:r>
              <a:rPr lang="en-US" sz="2811">
                <a:solidFill>
                  <a:srgbClr val="000000"/>
                </a:solidFill>
                <a:latin typeface="+mn-ea"/>
                <a:cs typeface="Telegraf"/>
                <a:sym typeface="Telegraf"/>
              </a:rPr>
              <a:t>Contact Information</a:t>
            </a:r>
          </a:p>
        </p:txBody>
      </p:sp>
      <p:sp>
        <p:nvSpPr>
          <p:cNvPr id="6" name="TextBox 6"/>
          <p:cNvSpPr txBox="1"/>
          <p:nvPr/>
        </p:nvSpPr>
        <p:spPr>
          <a:xfrm>
            <a:off x="1041586" y="3858737"/>
            <a:ext cx="6913999" cy="1260486"/>
          </a:xfrm>
          <a:prstGeom prst="rect">
            <a:avLst/>
          </a:prstGeom>
        </p:spPr>
        <p:txBody>
          <a:bodyPr lIns="0" tIns="0" rIns="0" bIns="0" rtlCol="0" anchor="t">
            <a:spAutoFit/>
          </a:bodyPr>
          <a:lstStyle/>
          <a:p>
            <a:pPr algn="l">
              <a:lnSpc>
                <a:spcPts val="9674"/>
              </a:lnSpc>
            </a:pPr>
            <a:r>
              <a:rPr lang="en-US" sz="9214" b="1" spc="-617">
                <a:solidFill>
                  <a:srgbClr val="000000"/>
                </a:solidFill>
                <a:latin typeface="+mn-ea"/>
                <a:cs typeface="Source Han Sans KR Bold"/>
                <a:sym typeface="Source Han Sans KR Bold"/>
              </a:rPr>
              <a:t>감사합니다</a:t>
            </a:r>
          </a:p>
        </p:txBody>
      </p:sp>
      <p:sp>
        <p:nvSpPr>
          <p:cNvPr id="7" name="Freeform 7"/>
          <p:cNvSpPr/>
          <p:nvPr/>
        </p:nvSpPr>
        <p:spPr>
          <a:xfrm>
            <a:off x="15337688" y="2510"/>
            <a:ext cx="2950312" cy="10281980"/>
          </a:xfrm>
          <a:custGeom>
            <a:avLst/>
            <a:gdLst/>
            <a:ahLst/>
            <a:cxnLst/>
            <a:rect l="l" t="t" r="r" b="b"/>
            <a:pathLst>
              <a:path w="2950312" h="10281980">
                <a:moveTo>
                  <a:pt x="0" y="0"/>
                </a:moveTo>
                <a:lnTo>
                  <a:pt x="2950312" y="0"/>
                </a:lnTo>
                <a:lnTo>
                  <a:pt x="2950312" y="10281980"/>
                </a:lnTo>
                <a:lnTo>
                  <a:pt x="0" y="10281980"/>
                </a:lnTo>
                <a:lnTo>
                  <a:pt x="0" y="0"/>
                </a:lnTo>
                <a:close/>
              </a:path>
            </a:pathLst>
          </a:custGeom>
          <a:blipFill>
            <a:blip r:embed="rId2"/>
            <a:stretch>
              <a:fillRect l="-259095" r="-259095"/>
            </a:stretch>
          </a:blipFill>
          <a:ln cap="sq">
            <a:noFill/>
            <a:prstDash val="solid"/>
            <a:miter/>
          </a:ln>
        </p:spPr>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2C9EE8-DA84-266B-0514-10BA1BE3F419}"/>
            </a:ext>
          </a:extLst>
        </p:cNvPr>
        <p:cNvGrpSpPr/>
        <p:nvPr/>
      </p:nvGrpSpPr>
      <p:grpSpPr>
        <a:xfrm>
          <a:off x="0" y="0"/>
          <a:ext cx="0" cy="0"/>
          <a:chOff x="0" y="0"/>
          <a:chExt cx="0" cy="0"/>
        </a:xfrm>
      </p:grpSpPr>
      <p:sp>
        <p:nvSpPr>
          <p:cNvPr id="17" name="AutoShape 17">
            <a:extLst>
              <a:ext uri="{FF2B5EF4-FFF2-40B4-BE49-F238E27FC236}">
                <a16:creationId xmlns:a16="http://schemas.microsoft.com/office/drawing/2014/main" id="{DCF5F2A0-995C-ABC5-5392-AC1484421E5F}"/>
              </a:ext>
            </a:extLst>
          </p:cNvPr>
          <p:cNvSpPr/>
          <p:nvPr/>
        </p:nvSpPr>
        <p:spPr>
          <a:xfrm>
            <a:off x="4373999" y="1074277"/>
            <a:ext cx="12996991" cy="0"/>
          </a:xfrm>
          <a:prstGeom prst="line">
            <a:avLst/>
          </a:prstGeom>
          <a:ln w="9525" cap="rnd">
            <a:solidFill>
              <a:srgbClr val="000000"/>
            </a:solidFill>
            <a:prstDash val="solid"/>
            <a:headEnd type="none" w="sm" len="sm"/>
            <a:tailEnd type="none" w="sm" len="sm"/>
          </a:ln>
        </p:spPr>
      </p:sp>
      <p:sp>
        <p:nvSpPr>
          <p:cNvPr id="26" name="TextBox 26">
            <a:extLst>
              <a:ext uri="{FF2B5EF4-FFF2-40B4-BE49-F238E27FC236}">
                <a16:creationId xmlns:a16="http://schemas.microsoft.com/office/drawing/2014/main" id="{F8B31747-9C6A-937A-957F-FA43BDA09E1E}"/>
              </a:ext>
            </a:extLst>
          </p:cNvPr>
          <p:cNvSpPr txBox="1"/>
          <p:nvPr/>
        </p:nvSpPr>
        <p:spPr>
          <a:xfrm>
            <a:off x="1197103" y="795626"/>
            <a:ext cx="3736349" cy="513795"/>
          </a:xfrm>
          <a:prstGeom prst="rect">
            <a:avLst/>
          </a:prstGeom>
        </p:spPr>
        <p:txBody>
          <a:bodyPr lIns="0" tIns="0" rIns="0" bIns="0" rtlCol="0" anchor="t">
            <a:spAutoFit/>
          </a:bodyPr>
          <a:lstStyle/>
          <a:p>
            <a:pPr algn="l">
              <a:lnSpc>
                <a:spcPts val="4329"/>
              </a:lnSpc>
            </a:pPr>
            <a:r>
              <a:rPr lang="ko-KR" altLang="en-US" sz="3092" b="1" spc="-197" dirty="0">
                <a:solidFill>
                  <a:srgbClr val="000000"/>
                </a:solidFill>
                <a:latin typeface="+mn-ea"/>
                <a:cs typeface="Source Han Sans KR Bold"/>
                <a:sym typeface="Source Han Sans KR Bold"/>
              </a:rPr>
              <a:t>일정</a:t>
            </a:r>
            <a:r>
              <a:rPr lang="en-US" altLang="ko-KR" sz="3092" b="1" spc="-197" dirty="0">
                <a:solidFill>
                  <a:srgbClr val="000000"/>
                </a:solidFill>
                <a:latin typeface="+mn-ea"/>
                <a:cs typeface="Source Han Sans KR Bold"/>
                <a:sym typeface="Source Han Sans KR Bold"/>
              </a:rPr>
              <a:t>(Gantt Chart)</a:t>
            </a:r>
            <a:r>
              <a:rPr lang="ko-KR" altLang="en-US" sz="3092" b="1" spc="-197" dirty="0">
                <a:solidFill>
                  <a:srgbClr val="000000"/>
                </a:solidFill>
                <a:latin typeface="+mn-ea"/>
                <a:cs typeface="Source Han Sans KR Bold"/>
                <a:sym typeface="Source Han Sans KR Bold"/>
              </a:rPr>
              <a:t> </a:t>
            </a:r>
            <a:endParaRPr lang="en-US" sz="3092" b="1" spc="-197" dirty="0">
              <a:solidFill>
                <a:srgbClr val="000000"/>
              </a:solidFill>
              <a:latin typeface="+mn-ea"/>
              <a:cs typeface="Source Han Sans KR Bold"/>
              <a:sym typeface="Source Han Sans KR Bold"/>
            </a:endParaRPr>
          </a:p>
        </p:txBody>
      </p:sp>
      <p:sp>
        <p:nvSpPr>
          <p:cNvPr id="39" name="TextBox 12">
            <a:extLst>
              <a:ext uri="{FF2B5EF4-FFF2-40B4-BE49-F238E27FC236}">
                <a16:creationId xmlns:a16="http://schemas.microsoft.com/office/drawing/2014/main" id="{CF02D824-3820-D033-05B4-CFF3D013168D}"/>
              </a:ext>
            </a:extLst>
          </p:cNvPr>
          <p:cNvSpPr txBox="1"/>
          <p:nvPr/>
        </p:nvSpPr>
        <p:spPr>
          <a:xfrm>
            <a:off x="11574000" y="547028"/>
            <a:ext cx="5796991" cy="467820"/>
          </a:xfrm>
          <a:prstGeom prst="rect">
            <a:avLst/>
          </a:prstGeom>
        </p:spPr>
        <p:txBody>
          <a:bodyPr wrap="square" lIns="0" tIns="0" rIns="0" bIns="0" rtlCol="0" anchor="t">
            <a:spAutoFit/>
          </a:bodyPr>
          <a:lstStyle/>
          <a:p>
            <a:pPr marL="0" lvl="0" indent="0" algn="r">
              <a:lnSpc>
                <a:spcPts val="3935"/>
              </a:lnSpc>
              <a:spcBef>
                <a:spcPct val="0"/>
              </a:spcBef>
            </a:pPr>
            <a:r>
              <a:rPr lang="en-US" sz="2800" dirty="0">
                <a:solidFill>
                  <a:schemeClr val="tx1">
                    <a:lumMod val="50000"/>
                    <a:lumOff val="50000"/>
                  </a:schemeClr>
                </a:solidFill>
                <a:latin typeface="+mn-ea"/>
                <a:cs typeface="Telegraf"/>
                <a:sym typeface="Telegraf"/>
              </a:rPr>
              <a:t>Part 1 </a:t>
            </a:r>
            <a:r>
              <a:rPr lang="en-US" altLang="ko-KR" sz="2800" dirty="0">
                <a:solidFill>
                  <a:schemeClr val="tx1">
                    <a:lumMod val="50000"/>
                    <a:lumOff val="50000"/>
                  </a:schemeClr>
                </a:solidFill>
                <a:latin typeface="+mn-ea"/>
                <a:cs typeface="Telegraf"/>
                <a:sym typeface="Telegraf"/>
              </a:rPr>
              <a:t>– </a:t>
            </a:r>
            <a:r>
              <a:rPr lang="ko-KR" altLang="en-US" sz="2800" dirty="0">
                <a:solidFill>
                  <a:schemeClr val="tx1">
                    <a:lumMod val="50000"/>
                    <a:lumOff val="50000"/>
                  </a:schemeClr>
                </a:solidFill>
                <a:latin typeface="+mn-ea"/>
                <a:cs typeface="Telegraf"/>
                <a:sym typeface="Telegraf"/>
              </a:rPr>
              <a:t>프로젝트 개요</a:t>
            </a:r>
            <a:endParaRPr lang="en-US" sz="2800" dirty="0">
              <a:solidFill>
                <a:schemeClr val="tx1">
                  <a:lumMod val="50000"/>
                  <a:lumOff val="50000"/>
                </a:schemeClr>
              </a:solidFill>
              <a:latin typeface="+mn-ea"/>
              <a:cs typeface="Telegraf"/>
              <a:sym typeface="Telegraf"/>
            </a:endParaRPr>
          </a:p>
        </p:txBody>
      </p:sp>
      <p:grpSp>
        <p:nvGrpSpPr>
          <p:cNvPr id="9" name="그룹 8">
            <a:extLst>
              <a:ext uri="{FF2B5EF4-FFF2-40B4-BE49-F238E27FC236}">
                <a16:creationId xmlns:a16="http://schemas.microsoft.com/office/drawing/2014/main" id="{0205710F-B61C-FA3A-81C6-627574EEB657}"/>
              </a:ext>
            </a:extLst>
          </p:cNvPr>
          <p:cNvGrpSpPr/>
          <p:nvPr/>
        </p:nvGrpSpPr>
        <p:grpSpPr>
          <a:xfrm>
            <a:off x="1197103" y="2055892"/>
            <a:ext cx="16175435" cy="7380426"/>
            <a:chOff x="1197103" y="2055892"/>
            <a:chExt cx="16175435" cy="7380426"/>
          </a:xfrm>
        </p:grpSpPr>
        <p:pic>
          <p:nvPicPr>
            <p:cNvPr id="3" name="그림 2">
              <a:extLst>
                <a:ext uri="{FF2B5EF4-FFF2-40B4-BE49-F238E27FC236}">
                  <a16:creationId xmlns:a16="http://schemas.microsoft.com/office/drawing/2014/main" id="{64EB9F33-7537-4431-44FB-4EC597E02358}"/>
                </a:ext>
              </a:extLst>
            </p:cNvPr>
            <p:cNvPicPr>
              <a:picLocks noChangeAspect="1"/>
            </p:cNvPicPr>
            <p:nvPr/>
          </p:nvPicPr>
          <p:blipFill>
            <a:blip r:embed="rId2"/>
            <a:stretch>
              <a:fillRect/>
            </a:stretch>
          </p:blipFill>
          <p:spPr>
            <a:xfrm>
              <a:off x="1197103" y="2055892"/>
              <a:ext cx="16175435" cy="7380426"/>
            </a:xfrm>
            <a:prstGeom prst="rect">
              <a:avLst/>
            </a:prstGeom>
          </p:spPr>
        </p:pic>
        <p:sp>
          <p:nvSpPr>
            <p:cNvPr id="4" name="직사각형 3">
              <a:extLst>
                <a:ext uri="{FF2B5EF4-FFF2-40B4-BE49-F238E27FC236}">
                  <a16:creationId xmlns:a16="http://schemas.microsoft.com/office/drawing/2014/main" id="{080B1CD8-E3E4-6BE8-60B7-F62E84461B3E}"/>
                </a:ext>
              </a:extLst>
            </p:cNvPr>
            <p:cNvSpPr/>
            <p:nvPr/>
          </p:nvSpPr>
          <p:spPr>
            <a:xfrm>
              <a:off x="1197103" y="3016700"/>
              <a:ext cx="16173887" cy="641800"/>
            </a:xfrm>
            <a:prstGeom prst="rect">
              <a:avLst/>
            </a:prstGeom>
            <a:solidFill>
              <a:schemeClr val="accent1">
                <a:alpha val="1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직사각형 4">
              <a:extLst>
                <a:ext uri="{FF2B5EF4-FFF2-40B4-BE49-F238E27FC236}">
                  <a16:creationId xmlns:a16="http://schemas.microsoft.com/office/drawing/2014/main" id="{45D2B881-213A-06F0-4240-B2F22B8AB4EE}"/>
                </a:ext>
              </a:extLst>
            </p:cNvPr>
            <p:cNvSpPr/>
            <p:nvPr/>
          </p:nvSpPr>
          <p:spPr>
            <a:xfrm>
              <a:off x="1197103" y="3658500"/>
              <a:ext cx="16173887" cy="915808"/>
            </a:xfrm>
            <a:prstGeom prst="rect">
              <a:avLst/>
            </a:prstGeom>
            <a:solidFill>
              <a:srgbClr val="FFFF00">
                <a:alpha val="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직사각형 5">
              <a:extLst>
                <a:ext uri="{FF2B5EF4-FFF2-40B4-BE49-F238E27FC236}">
                  <a16:creationId xmlns:a16="http://schemas.microsoft.com/office/drawing/2014/main" id="{7DCDF13F-E5E9-14D3-ED25-B9BC2BCA502A}"/>
                </a:ext>
              </a:extLst>
            </p:cNvPr>
            <p:cNvSpPr/>
            <p:nvPr/>
          </p:nvSpPr>
          <p:spPr>
            <a:xfrm>
              <a:off x="1197103" y="4546600"/>
              <a:ext cx="16173887" cy="1496901"/>
            </a:xfrm>
            <a:prstGeom prst="rect">
              <a:avLst/>
            </a:prstGeom>
            <a:solidFill>
              <a:schemeClr val="accent6">
                <a:alpha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직사각형 6">
              <a:extLst>
                <a:ext uri="{FF2B5EF4-FFF2-40B4-BE49-F238E27FC236}">
                  <a16:creationId xmlns:a16="http://schemas.microsoft.com/office/drawing/2014/main" id="{681F8FB4-1D21-7C1D-8E22-72D2BBB60E74}"/>
                </a:ext>
              </a:extLst>
            </p:cNvPr>
            <p:cNvSpPr/>
            <p:nvPr/>
          </p:nvSpPr>
          <p:spPr>
            <a:xfrm>
              <a:off x="1197103" y="6043501"/>
              <a:ext cx="16173887" cy="1844998"/>
            </a:xfrm>
            <a:prstGeom prst="rect">
              <a:avLst/>
            </a:prstGeom>
            <a:solidFill>
              <a:schemeClr val="accent2">
                <a:alpha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직사각형 7">
              <a:extLst>
                <a:ext uri="{FF2B5EF4-FFF2-40B4-BE49-F238E27FC236}">
                  <a16:creationId xmlns:a16="http://schemas.microsoft.com/office/drawing/2014/main" id="{3F4F549F-2F54-A687-2873-86CA2E92F4E5}"/>
                </a:ext>
              </a:extLst>
            </p:cNvPr>
            <p:cNvSpPr/>
            <p:nvPr/>
          </p:nvSpPr>
          <p:spPr>
            <a:xfrm>
              <a:off x="1197103" y="7888499"/>
              <a:ext cx="16173887" cy="1215001"/>
            </a:xfrm>
            <a:prstGeom prst="rect">
              <a:avLst/>
            </a:prstGeom>
            <a:solidFill>
              <a:schemeClr val="accent3">
                <a:alpha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323653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600F85-BA12-74A1-FE41-8CBE50923486}"/>
            </a:ext>
          </a:extLst>
        </p:cNvPr>
        <p:cNvGrpSpPr/>
        <p:nvPr/>
      </p:nvGrpSpPr>
      <p:grpSpPr>
        <a:xfrm>
          <a:off x="0" y="0"/>
          <a:ext cx="0" cy="0"/>
          <a:chOff x="0" y="0"/>
          <a:chExt cx="0" cy="0"/>
        </a:xfrm>
      </p:grpSpPr>
      <p:grpSp>
        <p:nvGrpSpPr>
          <p:cNvPr id="36" name="Group 18">
            <a:extLst>
              <a:ext uri="{FF2B5EF4-FFF2-40B4-BE49-F238E27FC236}">
                <a16:creationId xmlns:a16="http://schemas.microsoft.com/office/drawing/2014/main" id="{D5C54937-B391-A11E-DFD7-34DE8554C4B3}"/>
              </a:ext>
            </a:extLst>
          </p:cNvPr>
          <p:cNvGrpSpPr/>
          <p:nvPr/>
        </p:nvGrpSpPr>
        <p:grpSpPr>
          <a:xfrm>
            <a:off x="3065276" y="2070724"/>
            <a:ext cx="12333723" cy="1047776"/>
            <a:chOff x="0" y="0"/>
            <a:chExt cx="1162540" cy="945277"/>
          </a:xfrm>
        </p:grpSpPr>
        <p:sp>
          <p:nvSpPr>
            <p:cNvPr id="37" name="Freeform 19">
              <a:extLst>
                <a:ext uri="{FF2B5EF4-FFF2-40B4-BE49-F238E27FC236}">
                  <a16:creationId xmlns:a16="http://schemas.microsoft.com/office/drawing/2014/main" id="{65B15FA0-D054-65C9-B616-95597FE8146B}"/>
                </a:ext>
              </a:extLst>
            </p:cNvPr>
            <p:cNvSpPr/>
            <p:nvPr/>
          </p:nvSpPr>
          <p:spPr>
            <a:xfrm>
              <a:off x="0" y="0"/>
              <a:ext cx="1162540" cy="945277"/>
            </a:xfrm>
            <a:custGeom>
              <a:avLst/>
              <a:gdLst/>
              <a:ahLst/>
              <a:cxnLst/>
              <a:rect l="l" t="t" r="r" b="b"/>
              <a:pathLst>
                <a:path w="1162540" h="945277">
                  <a:moveTo>
                    <a:pt x="0" y="0"/>
                  </a:moveTo>
                  <a:lnTo>
                    <a:pt x="1162540" y="0"/>
                  </a:lnTo>
                  <a:lnTo>
                    <a:pt x="1162540" y="945277"/>
                  </a:lnTo>
                  <a:lnTo>
                    <a:pt x="0" y="945277"/>
                  </a:lnTo>
                  <a:close/>
                </a:path>
              </a:pathLst>
            </a:custGeom>
            <a:solidFill>
              <a:srgbClr val="F4F4F4"/>
            </a:solidFill>
          </p:spPr>
        </p:sp>
        <p:sp>
          <p:nvSpPr>
            <p:cNvPr id="38" name="TextBox 20">
              <a:extLst>
                <a:ext uri="{FF2B5EF4-FFF2-40B4-BE49-F238E27FC236}">
                  <a16:creationId xmlns:a16="http://schemas.microsoft.com/office/drawing/2014/main" id="{CBFCF64C-9361-A5AC-D320-5971C3F47187}"/>
                </a:ext>
              </a:extLst>
            </p:cNvPr>
            <p:cNvSpPr txBox="1"/>
            <p:nvPr/>
          </p:nvSpPr>
          <p:spPr>
            <a:xfrm>
              <a:off x="0" y="-47625"/>
              <a:ext cx="1162540" cy="992902"/>
            </a:xfrm>
            <a:prstGeom prst="rect">
              <a:avLst/>
            </a:prstGeom>
          </p:spPr>
          <p:txBody>
            <a:bodyPr lIns="71403" tIns="71403" rIns="71403" bIns="71403" rtlCol="0" anchor="ctr"/>
            <a:lstStyle/>
            <a:p>
              <a:pPr algn="ctr">
                <a:lnSpc>
                  <a:spcPts val="3671"/>
                </a:lnSpc>
              </a:pPr>
              <a:endParaRPr>
                <a:latin typeface="+mn-ea"/>
              </a:endParaRPr>
            </a:p>
          </p:txBody>
        </p:sp>
      </p:grpSp>
      <p:grpSp>
        <p:nvGrpSpPr>
          <p:cNvPr id="18" name="Group 18">
            <a:extLst>
              <a:ext uri="{FF2B5EF4-FFF2-40B4-BE49-F238E27FC236}">
                <a16:creationId xmlns:a16="http://schemas.microsoft.com/office/drawing/2014/main" id="{801F5E6A-9B7C-EAE6-BED7-F0C2EDF97FB0}"/>
              </a:ext>
            </a:extLst>
          </p:cNvPr>
          <p:cNvGrpSpPr/>
          <p:nvPr/>
        </p:nvGrpSpPr>
        <p:grpSpPr>
          <a:xfrm>
            <a:off x="11167983" y="4745968"/>
            <a:ext cx="5806018" cy="3587348"/>
            <a:chOff x="0" y="0"/>
            <a:chExt cx="1162540" cy="945277"/>
          </a:xfrm>
        </p:grpSpPr>
        <p:sp>
          <p:nvSpPr>
            <p:cNvPr id="19" name="Freeform 19">
              <a:extLst>
                <a:ext uri="{FF2B5EF4-FFF2-40B4-BE49-F238E27FC236}">
                  <a16:creationId xmlns:a16="http://schemas.microsoft.com/office/drawing/2014/main" id="{6C1B6A5D-83FC-6AE0-7ADA-49BBBBB018D6}"/>
                </a:ext>
              </a:extLst>
            </p:cNvPr>
            <p:cNvSpPr/>
            <p:nvPr/>
          </p:nvSpPr>
          <p:spPr>
            <a:xfrm>
              <a:off x="0" y="0"/>
              <a:ext cx="1162540" cy="945277"/>
            </a:xfrm>
            <a:custGeom>
              <a:avLst/>
              <a:gdLst/>
              <a:ahLst/>
              <a:cxnLst/>
              <a:rect l="l" t="t" r="r" b="b"/>
              <a:pathLst>
                <a:path w="1162540" h="945277">
                  <a:moveTo>
                    <a:pt x="0" y="0"/>
                  </a:moveTo>
                  <a:lnTo>
                    <a:pt x="1162540" y="0"/>
                  </a:lnTo>
                  <a:lnTo>
                    <a:pt x="1162540" y="945277"/>
                  </a:lnTo>
                  <a:lnTo>
                    <a:pt x="0" y="945277"/>
                  </a:lnTo>
                  <a:close/>
                </a:path>
              </a:pathLst>
            </a:custGeom>
            <a:solidFill>
              <a:srgbClr val="F4F4F4"/>
            </a:solidFill>
          </p:spPr>
        </p:sp>
        <p:sp>
          <p:nvSpPr>
            <p:cNvPr id="20" name="TextBox 20">
              <a:extLst>
                <a:ext uri="{FF2B5EF4-FFF2-40B4-BE49-F238E27FC236}">
                  <a16:creationId xmlns:a16="http://schemas.microsoft.com/office/drawing/2014/main" id="{F9D40C5D-D4FA-2F72-7C05-9EF66883D12B}"/>
                </a:ext>
              </a:extLst>
            </p:cNvPr>
            <p:cNvSpPr txBox="1"/>
            <p:nvPr/>
          </p:nvSpPr>
          <p:spPr>
            <a:xfrm>
              <a:off x="0" y="-47625"/>
              <a:ext cx="1162540" cy="992902"/>
            </a:xfrm>
            <a:prstGeom prst="rect">
              <a:avLst/>
            </a:prstGeom>
          </p:spPr>
          <p:txBody>
            <a:bodyPr lIns="71403" tIns="71403" rIns="71403" bIns="71403" rtlCol="0" anchor="ctr"/>
            <a:lstStyle/>
            <a:p>
              <a:pPr algn="ctr">
                <a:lnSpc>
                  <a:spcPts val="3671"/>
                </a:lnSpc>
              </a:pPr>
              <a:endParaRPr>
                <a:latin typeface="+mn-ea"/>
              </a:endParaRPr>
            </a:p>
          </p:txBody>
        </p:sp>
      </p:grpSp>
      <p:sp>
        <p:nvSpPr>
          <p:cNvPr id="23" name="AutoShape 23">
            <a:extLst>
              <a:ext uri="{FF2B5EF4-FFF2-40B4-BE49-F238E27FC236}">
                <a16:creationId xmlns:a16="http://schemas.microsoft.com/office/drawing/2014/main" id="{B67F5783-40C0-DB79-7644-0ED6EF57D18A}"/>
              </a:ext>
            </a:extLst>
          </p:cNvPr>
          <p:cNvSpPr/>
          <p:nvPr/>
        </p:nvSpPr>
        <p:spPr>
          <a:xfrm>
            <a:off x="3159000" y="1067583"/>
            <a:ext cx="14211990" cy="0"/>
          </a:xfrm>
          <a:prstGeom prst="line">
            <a:avLst/>
          </a:prstGeom>
          <a:ln w="9525" cap="rnd">
            <a:solidFill>
              <a:srgbClr val="000000"/>
            </a:solidFill>
            <a:prstDash val="solid"/>
            <a:headEnd type="none" w="sm" len="sm"/>
            <a:tailEnd type="none" w="sm" len="sm"/>
          </a:ln>
        </p:spPr>
      </p:sp>
      <p:sp>
        <p:nvSpPr>
          <p:cNvPr id="28" name="TextBox 28">
            <a:extLst>
              <a:ext uri="{FF2B5EF4-FFF2-40B4-BE49-F238E27FC236}">
                <a16:creationId xmlns:a16="http://schemas.microsoft.com/office/drawing/2014/main" id="{4EB61A32-D495-0901-C928-4CA4FEBC6BAE}"/>
              </a:ext>
            </a:extLst>
          </p:cNvPr>
          <p:cNvSpPr txBox="1"/>
          <p:nvPr/>
        </p:nvSpPr>
        <p:spPr>
          <a:xfrm>
            <a:off x="11913536" y="6027840"/>
            <a:ext cx="4599425" cy="1656415"/>
          </a:xfrm>
          <a:prstGeom prst="rect">
            <a:avLst/>
          </a:prstGeom>
        </p:spPr>
        <p:txBody>
          <a:bodyPr wrap="square" lIns="0" tIns="0" rIns="0" bIns="0" rtlCol="0" anchor="t">
            <a:spAutoFit/>
          </a:bodyPr>
          <a:lstStyle/>
          <a:p>
            <a:pPr>
              <a:lnSpc>
                <a:spcPct val="150000"/>
              </a:lnSpc>
              <a:spcBef>
                <a:spcPct val="0"/>
              </a:spcBef>
            </a:pPr>
            <a:r>
              <a:rPr lang="ko-KR" altLang="en-US" sz="2000" dirty="0"/>
              <a:t>고객의 소비활동을 기반으로 </a:t>
            </a:r>
            <a:r>
              <a:rPr lang="ko-KR" altLang="en-US" spc="-95" dirty="0">
                <a:solidFill>
                  <a:srgbClr val="000000"/>
                </a:solidFill>
                <a:latin typeface="+mn-ea"/>
                <a:cs typeface="Source Han Sans KR"/>
                <a:sym typeface="Source Han Sans KR"/>
              </a:rPr>
              <a:t>마이크로 세그먼트를 분류하여 페르소나를 생성</a:t>
            </a:r>
            <a:r>
              <a:rPr lang="en-US" altLang="ko-KR" spc="-95" dirty="0">
                <a:solidFill>
                  <a:srgbClr val="000000"/>
                </a:solidFill>
                <a:latin typeface="+mn-ea"/>
                <a:cs typeface="Source Han Sans KR"/>
                <a:sym typeface="Source Han Sans KR"/>
              </a:rPr>
              <a:t>, </a:t>
            </a:r>
          </a:p>
          <a:p>
            <a:pPr>
              <a:lnSpc>
                <a:spcPct val="150000"/>
              </a:lnSpc>
              <a:spcBef>
                <a:spcPct val="0"/>
              </a:spcBef>
            </a:pPr>
            <a:r>
              <a:rPr lang="ko-KR" altLang="en-US" spc="-95" dirty="0">
                <a:solidFill>
                  <a:srgbClr val="000000"/>
                </a:solidFill>
                <a:latin typeface="+mn-ea"/>
                <a:cs typeface="Source Han Sans KR"/>
                <a:sym typeface="Source Han Sans KR"/>
              </a:rPr>
              <a:t>특정 제품에 대한 지불의사 추정을 통해 </a:t>
            </a:r>
            <a:endParaRPr lang="en-US" altLang="ko-KR" spc="-95" dirty="0">
              <a:solidFill>
                <a:srgbClr val="000000"/>
              </a:solidFill>
              <a:latin typeface="+mn-ea"/>
              <a:cs typeface="Source Han Sans KR"/>
              <a:sym typeface="Source Han Sans KR"/>
            </a:endParaRPr>
          </a:p>
          <a:p>
            <a:pPr>
              <a:lnSpc>
                <a:spcPct val="150000"/>
              </a:lnSpc>
              <a:spcBef>
                <a:spcPct val="0"/>
              </a:spcBef>
            </a:pPr>
            <a:r>
              <a:rPr lang="ko-KR" altLang="en-US" spc="-95" dirty="0">
                <a:solidFill>
                  <a:srgbClr val="000000"/>
                </a:solidFill>
                <a:latin typeface="+mn-ea"/>
                <a:cs typeface="Source Han Sans KR"/>
                <a:sym typeface="Source Han Sans KR"/>
              </a:rPr>
              <a:t>시장 예측 </a:t>
            </a:r>
            <a:r>
              <a:rPr lang="ko-KR" altLang="en-US" spc="-95" dirty="0" err="1">
                <a:solidFill>
                  <a:srgbClr val="000000"/>
                </a:solidFill>
                <a:latin typeface="+mn-ea"/>
                <a:cs typeface="Source Han Sans KR"/>
                <a:sym typeface="Source Han Sans KR"/>
              </a:rPr>
              <a:t>시뮬레이레이터</a:t>
            </a:r>
            <a:r>
              <a:rPr lang="ko-KR" altLang="en-US" spc="-95" dirty="0">
                <a:solidFill>
                  <a:srgbClr val="000000"/>
                </a:solidFill>
                <a:latin typeface="+mn-ea"/>
                <a:cs typeface="Source Han Sans KR"/>
                <a:sym typeface="Source Han Sans KR"/>
              </a:rPr>
              <a:t> 개발 </a:t>
            </a:r>
            <a:endParaRPr lang="en-US" spc="-95" dirty="0">
              <a:solidFill>
                <a:srgbClr val="000000"/>
              </a:solidFill>
              <a:latin typeface="+mn-ea"/>
              <a:cs typeface="Source Han Sans KR"/>
              <a:sym typeface="Source Han Sans KR"/>
            </a:endParaRPr>
          </a:p>
        </p:txBody>
      </p:sp>
      <p:sp>
        <p:nvSpPr>
          <p:cNvPr id="29" name="TextBox 29">
            <a:extLst>
              <a:ext uri="{FF2B5EF4-FFF2-40B4-BE49-F238E27FC236}">
                <a16:creationId xmlns:a16="http://schemas.microsoft.com/office/drawing/2014/main" id="{EE662B2F-A86C-7127-3827-3DAD942A5C77}"/>
              </a:ext>
            </a:extLst>
          </p:cNvPr>
          <p:cNvSpPr txBox="1"/>
          <p:nvPr/>
        </p:nvSpPr>
        <p:spPr>
          <a:xfrm>
            <a:off x="1197103" y="795626"/>
            <a:ext cx="3736349" cy="513795"/>
          </a:xfrm>
          <a:prstGeom prst="rect">
            <a:avLst/>
          </a:prstGeom>
        </p:spPr>
        <p:txBody>
          <a:bodyPr lIns="0" tIns="0" rIns="0" bIns="0" rtlCol="0" anchor="t">
            <a:spAutoFit/>
          </a:bodyPr>
          <a:lstStyle/>
          <a:p>
            <a:pPr>
              <a:lnSpc>
                <a:spcPts val="4329"/>
              </a:lnSpc>
            </a:pPr>
            <a:r>
              <a:rPr lang="ko-KR" altLang="en-US" sz="3092" b="1" spc="-197" dirty="0">
                <a:solidFill>
                  <a:srgbClr val="000000"/>
                </a:solidFill>
                <a:latin typeface="+mn-ea"/>
                <a:cs typeface="Source Han Sans KR Bold"/>
                <a:sym typeface="Source Han Sans KR Bold"/>
              </a:rPr>
              <a:t>추진 배경</a:t>
            </a:r>
            <a:endParaRPr lang="en-US" altLang="ko-KR" sz="3092" b="1" spc="-197" dirty="0">
              <a:solidFill>
                <a:srgbClr val="000000"/>
              </a:solidFill>
              <a:latin typeface="+mn-ea"/>
              <a:cs typeface="Source Han Sans KR Bold"/>
              <a:sym typeface="Source Han Sans KR Bold"/>
            </a:endParaRPr>
          </a:p>
        </p:txBody>
      </p:sp>
      <p:sp>
        <p:nvSpPr>
          <p:cNvPr id="30" name="TextBox 30">
            <a:extLst>
              <a:ext uri="{FF2B5EF4-FFF2-40B4-BE49-F238E27FC236}">
                <a16:creationId xmlns:a16="http://schemas.microsoft.com/office/drawing/2014/main" id="{DD898888-7A0D-16B1-59F8-09B4470439AC}"/>
              </a:ext>
            </a:extLst>
          </p:cNvPr>
          <p:cNvSpPr txBox="1"/>
          <p:nvPr/>
        </p:nvSpPr>
        <p:spPr>
          <a:xfrm>
            <a:off x="3537490" y="2425900"/>
            <a:ext cx="11213020" cy="410369"/>
          </a:xfrm>
          <a:prstGeom prst="rect">
            <a:avLst/>
          </a:prstGeom>
        </p:spPr>
        <p:txBody>
          <a:bodyPr wrap="square" lIns="0" tIns="0" rIns="0" bIns="0" rtlCol="0" anchor="t">
            <a:spAutoFit/>
          </a:bodyPr>
          <a:lstStyle/>
          <a:p>
            <a:pPr algn="ctr">
              <a:lnSpc>
                <a:spcPts val="3210"/>
              </a:lnSpc>
            </a:pPr>
            <a:r>
              <a:rPr lang="en-US" sz="2792" b="1" spc="-201" dirty="0">
                <a:solidFill>
                  <a:srgbClr val="000000"/>
                </a:solidFill>
                <a:latin typeface="+mn-ea"/>
                <a:cs typeface="Source Han Sans KR Medium"/>
                <a:sym typeface="Source Han Sans KR Medium"/>
              </a:rPr>
              <a:t>“ </a:t>
            </a:r>
            <a:r>
              <a:rPr lang="en-US" altLang="ko-KR" sz="2792" b="1" spc="-201" dirty="0">
                <a:solidFill>
                  <a:srgbClr val="000000"/>
                </a:solidFill>
                <a:latin typeface="+mn-ea"/>
                <a:cs typeface="Source Han Sans KR Medium"/>
                <a:sym typeface="Source Han Sans KR Medium"/>
              </a:rPr>
              <a:t>LLM</a:t>
            </a:r>
            <a:r>
              <a:rPr lang="ko-KR" altLang="en-US" sz="2792" b="1" spc="-201" dirty="0">
                <a:solidFill>
                  <a:srgbClr val="000000"/>
                </a:solidFill>
                <a:latin typeface="+mn-ea"/>
                <a:cs typeface="Source Han Sans KR Medium"/>
                <a:sym typeface="Source Han Sans KR Medium"/>
              </a:rPr>
              <a:t>을 활용한 </a:t>
            </a:r>
            <a:r>
              <a:rPr lang="en-US" altLang="ko-KR" sz="2792" b="1" spc="-201" dirty="0">
                <a:solidFill>
                  <a:srgbClr val="000000"/>
                </a:solidFill>
                <a:latin typeface="+mn-ea"/>
                <a:cs typeface="Source Han Sans KR Medium"/>
                <a:sym typeface="Source Han Sans KR Medium"/>
              </a:rPr>
              <a:t>Role-Playing Language Agents (RPLAs)</a:t>
            </a:r>
            <a:r>
              <a:rPr lang="ko-KR" altLang="en-US" sz="2792" b="1" spc="-201" dirty="0">
                <a:solidFill>
                  <a:srgbClr val="000000"/>
                </a:solidFill>
                <a:latin typeface="+mn-ea"/>
                <a:cs typeface="Source Han Sans KR Medium"/>
                <a:sym typeface="Source Han Sans KR Medium"/>
              </a:rPr>
              <a:t>의 잠재성 대두</a:t>
            </a:r>
            <a:r>
              <a:rPr lang="en-US" sz="2792" b="1" spc="-201" dirty="0">
                <a:solidFill>
                  <a:srgbClr val="000000"/>
                </a:solidFill>
                <a:latin typeface="+mn-ea"/>
                <a:cs typeface="Source Han Sans KR Medium"/>
                <a:sym typeface="Source Han Sans KR Medium"/>
              </a:rPr>
              <a:t>”</a:t>
            </a:r>
          </a:p>
        </p:txBody>
      </p:sp>
      <p:sp>
        <p:nvSpPr>
          <p:cNvPr id="31" name="Freeform 31">
            <a:extLst>
              <a:ext uri="{FF2B5EF4-FFF2-40B4-BE49-F238E27FC236}">
                <a16:creationId xmlns:a16="http://schemas.microsoft.com/office/drawing/2014/main" id="{54037AB0-B2E6-ACD9-78A3-72D98B498862}"/>
              </a:ext>
            </a:extLst>
          </p:cNvPr>
          <p:cNvSpPr/>
          <p:nvPr/>
        </p:nvSpPr>
        <p:spPr>
          <a:xfrm rot="-5400000">
            <a:off x="9042497" y="3282629"/>
            <a:ext cx="203006" cy="336940"/>
          </a:xfrm>
          <a:custGeom>
            <a:avLst/>
            <a:gdLst/>
            <a:ahLst/>
            <a:cxnLst/>
            <a:rect l="l" t="t" r="r" b="b"/>
            <a:pathLst>
              <a:path w="203006" h="336940">
                <a:moveTo>
                  <a:pt x="0" y="0"/>
                </a:moveTo>
                <a:lnTo>
                  <a:pt x="203006" y="0"/>
                </a:lnTo>
                <a:lnTo>
                  <a:pt x="203006" y="336941"/>
                </a:lnTo>
                <a:lnTo>
                  <a:pt x="0" y="33694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2" name="TextBox 32">
            <a:extLst>
              <a:ext uri="{FF2B5EF4-FFF2-40B4-BE49-F238E27FC236}">
                <a16:creationId xmlns:a16="http://schemas.microsoft.com/office/drawing/2014/main" id="{E57298BD-772B-5AC6-A57C-18627397E8E2}"/>
              </a:ext>
            </a:extLst>
          </p:cNvPr>
          <p:cNvSpPr txBox="1"/>
          <p:nvPr/>
        </p:nvSpPr>
        <p:spPr>
          <a:xfrm>
            <a:off x="11892754" y="5255226"/>
            <a:ext cx="4758961" cy="397545"/>
          </a:xfrm>
          <a:prstGeom prst="rect">
            <a:avLst/>
          </a:prstGeom>
        </p:spPr>
        <p:txBody>
          <a:bodyPr wrap="square" lIns="0" tIns="0" rIns="0" bIns="0" rtlCol="0" anchor="t">
            <a:spAutoFit/>
          </a:bodyPr>
          <a:lstStyle/>
          <a:p>
            <a:pPr>
              <a:lnSpc>
                <a:spcPts val="3148"/>
              </a:lnSpc>
            </a:pPr>
            <a:r>
              <a:rPr lang="en-US" altLang="ko-KR" sz="2800" b="1" spc="-201" dirty="0">
                <a:solidFill>
                  <a:srgbClr val="000000"/>
                </a:solidFill>
                <a:latin typeface="+mn-ea"/>
                <a:cs typeface="Source Han Sans KR Medium"/>
                <a:sym typeface="Source Han Sans KR Medium"/>
              </a:rPr>
              <a:t>RPLAs</a:t>
            </a:r>
            <a:r>
              <a:rPr lang="ko-KR" altLang="en-US" sz="2800" b="1" spc="-201" dirty="0">
                <a:solidFill>
                  <a:srgbClr val="000000"/>
                </a:solidFill>
                <a:latin typeface="+mn-ea"/>
                <a:cs typeface="Source Han Sans KR Medium"/>
                <a:sym typeface="Source Han Sans KR Medium"/>
              </a:rPr>
              <a:t>를 활용한 시장 예측</a:t>
            </a:r>
            <a:endParaRPr lang="en-US" sz="2400" b="1" spc="-184" dirty="0">
              <a:solidFill>
                <a:srgbClr val="000000"/>
              </a:solidFill>
              <a:latin typeface="+mn-ea"/>
              <a:cs typeface="Source Han Sans KR Medium"/>
              <a:sym typeface="Source Han Sans KR Medium"/>
            </a:endParaRPr>
          </a:p>
        </p:txBody>
      </p:sp>
      <p:sp>
        <p:nvSpPr>
          <p:cNvPr id="33" name="TextBox 33">
            <a:extLst>
              <a:ext uri="{FF2B5EF4-FFF2-40B4-BE49-F238E27FC236}">
                <a16:creationId xmlns:a16="http://schemas.microsoft.com/office/drawing/2014/main" id="{E4B9C0EC-A329-0070-7B32-03B5550AFDA7}"/>
              </a:ext>
            </a:extLst>
          </p:cNvPr>
          <p:cNvSpPr txBox="1"/>
          <p:nvPr/>
        </p:nvSpPr>
        <p:spPr>
          <a:xfrm>
            <a:off x="8739000" y="9238500"/>
            <a:ext cx="8948339" cy="859018"/>
          </a:xfrm>
          <a:prstGeom prst="rect">
            <a:avLst/>
          </a:prstGeom>
        </p:spPr>
        <p:txBody>
          <a:bodyPr wrap="square" lIns="0" tIns="0" rIns="0" bIns="0" rtlCol="0" anchor="t">
            <a:spAutoFit/>
          </a:bodyPr>
          <a:lstStyle/>
          <a:p>
            <a:pPr algn="r">
              <a:lnSpc>
                <a:spcPts val="2295"/>
              </a:lnSpc>
            </a:pPr>
            <a:r>
              <a:rPr lang="ko-KR" altLang="en-US" sz="1639" spc="-27" dirty="0">
                <a:solidFill>
                  <a:srgbClr val="000001"/>
                </a:solidFill>
                <a:latin typeface="+mn-ea"/>
                <a:cs typeface="Telegraf Medium"/>
                <a:sym typeface="Telegraf Medium"/>
              </a:rPr>
              <a:t>출처 </a:t>
            </a:r>
            <a:r>
              <a:rPr lang="en-US" altLang="ko-KR" sz="1639" spc="-27" dirty="0">
                <a:solidFill>
                  <a:srgbClr val="000001"/>
                </a:solidFill>
                <a:latin typeface="+mn-ea"/>
                <a:cs typeface="Telegraf Medium"/>
                <a:sym typeface="Telegraf Medium"/>
              </a:rPr>
              <a:t>1</a:t>
            </a:r>
            <a:r>
              <a:rPr lang="ko-KR" altLang="en-US" sz="1639" spc="-27" dirty="0">
                <a:solidFill>
                  <a:srgbClr val="000001"/>
                </a:solidFill>
                <a:latin typeface="+mn-ea"/>
                <a:cs typeface="Telegraf Medium"/>
                <a:sym typeface="Telegraf Medium"/>
              </a:rPr>
              <a:t> </a:t>
            </a:r>
            <a:r>
              <a:rPr lang="en-US" altLang="ko-KR" sz="1639" spc="-27" dirty="0">
                <a:solidFill>
                  <a:srgbClr val="000001"/>
                </a:solidFill>
                <a:latin typeface="+mn-ea"/>
                <a:cs typeface="Telegraf Medium"/>
                <a:sym typeface="Telegraf Medium"/>
              </a:rPr>
              <a:t>:  HBR - </a:t>
            </a:r>
            <a:r>
              <a:rPr lang="en-US" altLang="ko-KR" dirty="0"/>
              <a:t>Using LLMs for Market Research [</a:t>
            </a:r>
            <a:r>
              <a:rPr lang="ko-KR" altLang="en-US" dirty="0">
                <a:hlinkClick r:id="rId4"/>
              </a:rPr>
              <a:t>링크</a:t>
            </a:r>
            <a:r>
              <a:rPr lang="en-US" altLang="ko-KR" dirty="0"/>
              <a:t>]</a:t>
            </a:r>
          </a:p>
          <a:p>
            <a:pPr algn="r">
              <a:lnSpc>
                <a:spcPts val="2295"/>
              </a:lnSpc>
            </a:pPr>
            <a:r>
              <a:rPr lang="ko-KR" altLang="en-US" dirty="0"/>
              <a:t>출처 </a:t>
            </a:r>
            <a:r>
              <a:rPr lang="en-US" altLang="ko-KR" dirty="0"/>
              <a:t>2 : From Persona to Personalization: A Survey on Role-Playing Language Agents[</a:t>
            </a:r>
            <a:r>
              <a:rPr lang="ko-KR" altLang="en-US" dirty="0">
                <a:hlinkClick r:id="rId5"/>
              </a:rPr>
              <a:t>링크</a:t>
            </a:r>
            <a:r>
              <a:rPr lang="en-US" altLang="ko-KR" dirty="0"/>
              <a:t>]</a:t>
            </a:r>
          </a:p>
          <a:p>
            <a:pPr algn="r">
              <a:lnSpc>
                <a:spcPts val="2295"/>
              </a:lnSpc>
            </a:pPr>
            <a:endParaRPr lang="en-US" sz="1639" spc="-27" dirty="0">
              <a:solidFill>
                <a:srgbClr val="000001"/>
              </a:solidFill>
              <a:latin typeface="+mn-ea"/>
              <a:cs typeface="Telegraf Medium"/>
              <a:sym typeface="Telegraf Medium"/>
            </a:endParaRPr>
          </a:p>
        </p:txBody>
      </p:sp>
      <p:sp>
        <p:nvSpPr>
          <p:cNvPr id="34" name="TextBox 12">
            <a:extLst>
              <a:ext uri="{FF2B5EF4-FFF2-40B4-BE49-F238E27FC236}">
                <a16:creationId xmlns:a16="http://schemas.microsoft.com/office/drawing/2014/main" id="{51E20B05-055B-AA33-9BDD-192F0F41C440}"/>
              </a:ext>
            </a:extLst>
          </p:cNvPr>
          <p:cNvSpPr txBox="1"/>
          <p:nvPr/>
        </p:nvSpPr>
        <p:spPr>
          <a:xfrm>
            <a:off x="11574000" y="547028"/>
            <a:ext cx="5796991" cy="467820"/>
          </a:xfrm>
          <a:prstGeom prst="rect">
            <a:avLst/>
          </a:prstGeom>
        </p:spPr>
        <p:txBody>
          <a:bodyPr wrap="square" lIns="0" tIns="0" rIns="0" bIns="0" rtlCol="0" anchor="t">
            <a:spAutoFit/>
          </a:bodyPr>
          <a:lstStyle/>
          <a:p>
            <a:pPr marL="0" lvl="0" indent="0" algn="r">
              <a:lnSpc>
                <a:spcPts val="3935"/>
              </a:lnSpc>
              <a:spcBef>
                <a:spcPct val="0"/>
              </a:spcBef>
            </a:pPr>
            <a:r>
              <a:rPr lang="en-US" sz="2800" dirty="0">
                <a:solidFill>
                  <a:schemeClr val="tx1">
                    <a:lumMod val="50000"/>
                    <a:lumOff val="50000"/>
                  </a:schemeClr>
                </a:solidFill>
                <a:latin typeface="+mn-ea"/>
                <a:cs typeface="Telegraf"/>
                <a:sym typeface="Telegraf"/>
              </a:rPr>
              <a:t>Part 1 </a:t>
            </a:r>
            <a:r>
              <a:rPr lang="en-US" altLang="ko-KR" sz="2800" dirty="0">
                <a:solidFill>
                  <a:schemeClr val="tx1">
                    <a:lumMod val="50000"/>
                    <a:lumOff val="50000"/>
                  </a:schemeClr>
                </a:solidFill>
                <a:latin typeface="+mn-ea"/>
                <a:cs typeface="Telegraf"/>
                <a:sym typeface="Telegraf"/>
              </a:rPr>
              <a:t>– </a:t>
            </a:r>
            <a:r>
              <a:rPr lang="ko-KR" altLang="en-US" sz="2800" dirty="0">
                <a:solidFill>
                  <a:schemeClr val="tx1">
                    <a:lumMod val="50000"/>
                    <a:lumOff val="50000"/>
                  </a:schemeClr>
                </a:solidFill>
                <a:latin typeface="+mn-ea"/>
                <a:cs typeface="Telegraf"/>
                <a:sym typeface="Telegraf"/>
              </a:rPr>
              <a:t>프로젝트 개요</a:t>
            </a:r>
            <a:endParaRPr lang="en-US" sz="2800" dirty="0">
              <a:solidFill>
                <a:schemeClr val="tx1">
                  <a:lumMod val="50000"/>
                  <a:lumOff val="50000"/>
                </a:schemeClr>
              </a:solidFill>
              <a:latin typeface="+mn-ea"/>
              <a:cs typeface="Telegraf"/>
              <a:sym typeface="Telegraf"/>
            </a:endParaRPr>
          </a:p>
        </p:txBody>
      </p:sp>
      <p:pic>
        <p:nvPicPr>
          <p:cNvPr id="1026" name="Picture 2" descr="In Role-Playing, LLMs act according to assigned personas (i.e., roles) under a defined environment. For example, given role names with descriptions, LLMs role-play in a social simulation game. For Personalization, LLMs consider user personas to generate tailored responses to the same question. Dashed rectangles are prompts and solid rectangles are LLMs' responses.">
            <a:extLst>
              <a:ext uri="{FF2B5EF4-FFF2-40B4-BE49-F238E27FC236}">
                <a16:creationId xmlns:a16="http://schemas.microsoft.com/office/drawing/2014/main" id="{EDE43190-BD70-CFFF-DABD-1A6E9A5E4E7E}"/>
              </a:ext>
            </a:extLst>
          </p:cNvPr>
          <p:cNvPicPr>
            <a:picLocks noChangeAspect="1" noChangeArrowheads="1"/>
          </p:cNvPicPr>
          <p:nvPr/>
        </p:nvPicPr>
        <p:blipFill rotWithShape="1">
          <a:blip r:embed="rId6">
            <a:extLst>
              <a:ext uri="{BEBA8EAE-BF5A-486C-A8C5-ECC9F3942E4B}">
                <a14:imgProps xmlns:a14="http://schemas.microsoft.com/office/drawing/2010/main">
                  <a14:imgLayer r:embed="rId7">
                    <a14:imgEffect>
                      <a14:backgroundRemoval t="1816" b="56844" l="340" r="98812">
                        <a14:foregroundMark x1="2037" y1="4190" x2="23430" y2="43715"/>
                        <a14:foregroundMark x1="23430" y1="43715" x2="38710" y2="48603"/>
                        <a14:foregroundMark x1="38710" y1="48603" x2="68421" y2="48883"/>
                        <a14:foregroundMark x1="68421" y1="48883" x2="83531" y2="48603"/>
                        <a14:foregroundMark x1="83531" y1="48603" x2="91851" y2="45531"/>
                        <a14:foregroundMark x1="91851" y1="45531" x2="95756" y2="38408"/>
                        <a14:foregroundMark x1="95756" y1="38408" x2="97793" y2="14944"/>
                        <a14:foregroundMark x1="97793" y1="14944" x2="86587" y2="4469"/>
                        <a14:foregroundMark x1="86587" y1="4469" x2="9338" y2="2235"/>
                        <a14:foregroundMark x1="9338" y1="2235" x2="1019" y2="6006"/>
                        <a14:foregroundMark x1="1358" y1="2374" x2="11885" y2="1397"/>
                        <a14:foregroundMark x1="11885" y1="1397" x2="56537" y2="3911"/>
                        <a14:foregroundMark x1="56537" y1="3911" x2="41766" y2="1536"/>
                        <a14:foregroundMark x1="41766" y1="1536" x2="54499" y2="4469"/>
                        <a14:foregroundMark x1="54499" y1="4469" x2="82003" y2="1257"/>
                        <a14:foregroundMark x1="82003" y1="1257" x2="92699" y2="1816"/>
                        <a14:foregroundMark x1="92699" y1="1816" x2="97453" y2="11453"/>
                        <a14:foregroundMark x1="97453" y1="11453" x2="96435" y2="47207"/>
                        <a14:foregroundMark x1="96435" y1="47207" x2="83362" y2="51257"/>
                        <a14:foregroundMark x1="83362" y1="51257" x2="7301" y2="49581"/>
                        <a14:foregroundMark x1="7301" y1="49581" x2="340" y2="42039"/>
                        <a14:foregroundMark x1="340" y1="42039" x2="1528" y2="2793"/>
                        <a14:foregroundMark x1="92699" y1="3631" x2="97793" y2="22207"/>
                        <a14:foregroundMark x1="97793" y1="22207" x2="96095" y2="49302"/>
                        <a14:foregroundMark x1="96095" y1="49302" x2="96095" y2="49302"/>
                        <a14:foregroundMark x1="96604" y1="1816" x2="98812" y2="50419"/>
                        <a14:foregroundMark x1="98812" y1="50419" x2="98642" y2="50559"/>
                        <a14:foregroundMark x1="42105" y1="46648" x2="63497" y2="46648"/>
                        <a14:foregroundMark x1="41426" y1="52374" x2="57895" y2="52933"/>
                        <a14:foregroundMark x1="49576" y1="54609" x2="52632" y2="56844"/>
                        <a14:foregroundMark x1="86757" y1="51536" x2="97623" y2="51397"/>
                        <a14:foregroundMark x1="97623" y1="51397" x2="97623" y2="51397"/>
                        <a14:foregroundMark x1="5093" y1="49581" x2="849" y2="49581"/>
                        <a14:foregroundMark x1="52462" y1="2654" x2="71477" y2="3212"/>
                        <a14:foregroundMark x1="67742" y1="1816" x2="50424" y2="2654"/>
                      </a14:backgroundRemoval>
                    </a14:imgEffect>
                  </a14:imgLayer>
                </a14:imgProps>
              </a:ext>
              <a:ext uri="{28A0092B-C50C-407E-A947-70E740481C1C}">
                <a14:useLocalDpi xmlns:a14="http://schemas.microsoft.com/office/drawing/2010/main" val="0"/>
              </a:ext>
            </a:extLst>
          </a:blip>
          <a:srcRect b="40273"/>
          <a:stretch>
            <a:fillRect/>
          </a:stretch>
        </p:blipFill>
        <p:spPr bwMode="auto">
          <a:xfrm>
            <a:off x="2011076" y="4194585"/>
            <a:ext cx="7695000" cy="5586997"/>
          </a:xfrm>
          <a:prstGeom prst="rect">
            <a:avLst/>
          </a:prstGeom>
          <a:noFill/>
          <a:extLst>
            <a:ext uri="{909E8E84-426E-40DD-AFC4-6F175D3DCCD1}">
              <a14:hiddenFill xmlns:a14="http://schemas.microsoft.com/office/drawing/2010/main">
                <a:solidFill>
                  <a:srgbClr val="FFFFFF"/>
                </a:solidFill>
              </a14:hiddenFill>
            </a:ext>
          </a:extLst>
        </p:spPr>
      </p:pic>
      <p:sp>
        <p:nvSpPr>
          <p:cNvPr id="35" name="Freeform 31">
            <a:extLst>
              <a:ext uri="{FF2B5EF4-FFF2-40B4-BE49-F238E27FC236}">
                <a16:creationId xmlns:a16="http://schemas.microsoft.com/office/drawing/2014/main" id="{B7979676-289F-61E1-C2E0-02BA628C5555}"/>
              </a:ext>
            </a:extLst>
          </p:cNvPr>
          <p:cNvSpPr/>
          <p:nvPr/>
        </p:nvSpPr>
        <p:spPr>
          <a:xfrm rot="10800000">
            <a:off x="10524837" y="6280804"/>
            <a:ext cx="203006" cy="336940"/>
          </a:xfrm>
          <a:custGeom>
            <a:avLst/>
            <a:gdLst/>
            <a:ahLst/>
            <a:cxnLst/>
            <a:rect l="l" t="t" r="r" b="b"/>
            <a:pathLst>
              <a:path w="203006" h="336940">
                <a:moveTo>
                  <a:pt x="0" y="0"/>
                </a:moveTo>
                <a:lnTo>
                  <a:pt x="203006" y="0"/>
                </a:lnTo>
                <a:lnTo>
                  <a:pt x="203006" y="336941"/>
                </a:lnTo>
                <a:lnTo>
                  <a:pt x="0" y="33694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Tree>
    <p:extLst>
      <p:ext uri="{BB962C8B-B14F-4D97-AF65-F5344CB8AC3E}">
        <p14:creationId xmlns:p14="http://schemas.microsoft.com/office/powerpoint/2010/main" val="7522480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3065278" y="1074277"/>
            <a:ext cx="14305713" cy="0"/>
          </a:xfrm>
          <a:prstGeom prst="line">
            <a:avLst/>
          </a:prstGeom>
          <a:ln w="9525" cap="rnd">
            <a:solidFill>
              <a:srgbClr val="000000"/>
            </a:solidFill>
            <a:prstDash val="solid"/>
            <a:headEnd type="none" w="sm" len="sm"/>
            <a:tailEnd type="none" w="sm" len="sm"/>
          </a:ln>
        </p:spPr>
      </p:sp>
      <p:sp>
        <p:nvSpPr>
          <p:cNvPr id="3" name="TextBox 3"/>
          <p:cNvSpPr txBox="1"/>
          <p:nvPr/>
        </p:nvSpPr>
        <p:spPr>
          <a:xfrm>
            <a:off x="1197103" y="8080880"/>
            <a:ext cx="3348263" cy="821250"/>
          </a:xfrm>
          <a:prstGeom prst="rect">
            <a:avLst/>
          </a:prstGeom>
        </p:spPr>
        <p:txBody>
          <a:bodyPr lIns="0" tIns="0" rIns="0" bIns="0" rtlCol="0" anchor="t">
            <a:spAutoFit/>
          </a:bodyPr>
          <a:lstStyle/>
          <a:p>
            <a:pPr algn="l">
              <a:lnSpc>
                <a:spcPts val="2195"/>
              </a:lnSpc>
            </a:pPr>
            <a:r>
              <a:rPr lang="ko-KR" altLang="en-US" sz="1568" spc="-89" dirty="0">
                <a:solidFill>
                  <a:srgbClr val="000000"/>
                </a:solidFill>
                <a:latin typeface="+mn-ea"/>
                <a:cs typeface="Source Han Sans KR"/>
                <a:sym typeface="Source Han Sans KR"/>
              </a:rPr>
              <a:t>동원의 월별 매출데이터와 제품 데이터를 기반으로 분류된 마이크로 세그먼트 페르소나를 구축</a:t>
            </a:r>
            <a:endParaRPr lang="en-US" sz="1568" spc="-89" dirty="0">
              <a:solidFill>
                <a:srgbClr val="000000"/>
              </a:solidFill>
              <a:latin typeface="+mn-ea"/>
              <a:cs typeface="Source Han Sans KR"/>
              <a:sym typeface="Source Han Sans KR"/>
            </a:endParaRPr>
          </a:p>
        </p:txBody>
      </p:sp>
      <p:sp>
        <p:nvSpPr>
          <p:cNvPr id="4" name="TextBox 4"/>
          <p:cNvSpPr txBox="1"/>
          <p:nvPr/>
        </p:nvSpPr>
        <p:spPr>
          <a:xfrm>
            <a:off x="13090007" y="7112138"/>
            <a:ext cx="3348263" cy="821250"/>
          </a:xfrm>
          <a:prstGeom prst="rect">
            <a:avLst/>
          </a:prstGeom>
        </p:spPr>
        <p:txBody>
          <a:bodyPr lIns="0" tIns="0" rIns="0" bIns="0" rtlCol="0" anchor="t">
            <a:spAutoFit/>
          </a:bodyPr>
          <a:lstStyle/>
          <a:p>
            <a:pPr algn="l">
              <a:lnSpc>
                <a:spcPts val="2195"/>
              </a:lnSpc>
            </a:pPr>
            <a:r>
              <a:rPr lang="ko-KR" altLang="en-US" sz="1568" spc="-89" dirty="0" err="1">
                <a:solidFill>
                  <a:srgbClr val="000000"/>
                </a:solidFill>
                <a:latin typeface="+mn-ea"/>
                <a:cs typeface="Source Han Sans KR"/>
                <a:sym typeface="Source Han Sans KR"/>
              </a:rPr>
              <a:t>튜닝된</a:t>
            </a:r>
            <a:r>
              <a:rPr lang="ko-KR" altLang="en-US" sz="1568" spc="-89" dirty="0">
                <a:solidFill>
                  <a:srgbClr val="000000"/>
                </a:solidFill>
                <a:latin typeface="+mn-ea"/>
                <a:cs typeface="Source Han Sans KR"/>
                <a:sym typeface="Source Han Sans KR"/>
              </a:rPr>
              <a:t> 페르소나를 </a:t>
            </a:r>
            <a:r>
              <a:rPr lang="en-US" altLang="ko-KR" sz="1568" spc="-89" dirty="0">
                <a:solidFill>
                  <a:srgbClr val="000000"/>
                </a:solidFill>
                <a:latin typeface="+mn-ea"/>
                <a:cs typeface="Source Han Sans KR"/>
                <a:sym typeface="Source Han Sans KR"/>
              </a:rPr>
              <a:t>DB</a:t>
            </a:r>
            <a:r>
              <a:rPr lang="ko-KR" altLang="en-US" sz="1568" spc="-89" dirty="0">
                <a:solidFill>
                  <a:srgbClr val="000000"/>
                </a:solidFill>
                <a:latin typeface="+mn-ea"/>
                <a:cs typeface="Source Han Sans KR"/>
                <a:sym typeface="Source Han Sans KR"/>
              </a:rPr>
              <a:t>에 저장 후 </a:t>
            </a:r>
            <a:r>
              <a:rPr lang="ko-KR" altLang="en-US" sz="1568" spc="-89" dirty="0" err="1">
                <a:solidFill>
                  <a:srgbClr val="000000"/>
                </a:solidFill>
                <a:latin typeface="+mn-ea"/>
                <a:cs typeface="Source Han Sans KR"/>
                <a:sym typeface="Source Han Sans KR"/>
              </a:rPr>
              <a:t>챗봇으로</a:t>
            </a:r>
            <a:r>
              <a:rPr lang="ko-KR" altLang="en-US" sz="1568" spc="-89" dirty="0">
                <a:solidFill>
                  <a:srgbClr val="000000"/>
                </a:solidFill>
                <a:latin typeface="+mn-ea"/>
                <a:cs typeface="Source Han Sans KR"/>
                <a:sym typeface="Source Han Sans KR"/>
              </a:rPr>
              <a:t> 만들어 비즈니스 시뮬레이터로 활용</a:t>
            </a:r>
            <a:endParaRPr lang="en-US" sz="1568" spc="-89" dirty="0">
              <a:solidFill>
                <a:srgbClr val="000000"/>
              </a:solidFill>
              <a:latin typeface="+mn-ea"/>
              <a:cs typeface="Source Han Sans KR"/>
              <a:sym typeface="Source Han Sans KR"/>
            </a:endParaRPr>
          </a:p>
        </p:txBody>
      </p:sp>
      <p:sp>
        <p:nvSpPr>
          <p:cNvPr id="5" name="TextBox 5"/>
          <p:cNvSpPr txBox="1"/>
          <p:nvPr/>
        </p:nvSpPr>
        <p:spPr>
          <a:xfrm>
            <a:off x="5158769" y="7070028"/>
            <a:ext cx="3348263" cy="821250"/>
          </a:xfrm>
          <a:prstGeom prst="rect">
            <a:avLst/>
          </a:prstGeom>
        </p:spPr>
        <p:txBody>
          <a:bodyPr lIns="0" tIns="0" rIns="0" bIns="0" rtlCol="0" anchor="t">
            <a:spAutoFit/>
          </a:bodyPr>
          <a:lstStyle/>
          <a:p>
            <a:pPr algn="l">
              <a:lnSpc>
                <a:spcPts val="2195"/>
              </a:lnSpc>
            </a:pPr>
            <a:r>
              <a:rPr lang="en-US" altLang="ko-KR" sz="1568" spc="-89" dirty="0" err="1">
                <a:solidFill>
                  <a:srgbClr val="000000"/>
                </a:solidFill>
                <a:latin typeface="+mn-ea"/>
                <a:cs typeface="Source Han Sans KR"/>
                <a:sym typeface="Source Han Sans KR"/>
              </a:rPr>
              <a:t>LSTM+Prophet</a:t>
            </a:r>
            <a:r>
              <a:rPr lang="en-US" altLang="ko-KR" sz="1568" spc="-89" dirty="0">
                <a:solidFill>
                  <a:srgbClr val="000000"/>
                </a:solidFill>
                <a:latin typeface="+mn-ea"/>
                <a:cs typeface="Source Han Sans KR"/>
                <a:sym typeface="Source Han Sans KR"/>
              </a:rPr>
              <a:t> </a:t>
            </a:r>
            <a:r>
              <a:rPr lang="ko-KR" altLang="en-US" sz="1568" spc="-89" dirty="0">
                <a:solidFill>
                  <a:srgbClr val="000000"/>
                </a:solidFill>
                <a:latin typeface="+mn-ea"/>
                <a:cs typeface="Source Han Sans KR"/>
                <a:sym typeface="Source Han Sans KR"/>
              </a:rPr>
              <a:t>등을 활용해 판매 데이터에 대한 월별 </a:t>
            </a:r>
            <a:r>
              <a:rPr lang="ko-KR" altLang="en-US" sz="1568" spc="-89" dirty="0" err="1">
                <a:solidFill>
                  <a:srgbClr val="000000"/>
                </a:solidFill>
                <a:latin typeface="+mn-ea"/>
                <a:cs typeface="Source Han Sans KR"/>
                <a:sym typeface="Source Han Sans KR"/>
              </a:rPr>
              <a:t>시즈널리티</a:t>
            </a:r>
            <a:r>
              <a:rPr lang="en-US" altLang="ko-KR" sz="1568" spc="-89" dirty="0">
                <a:solidFill>
                  <a:srgbClr val="000000"/>
                </a:solidFill>
                <a:latin typeface="+mn-ea"/>
                <a:cs typeface="Source Han Sans KR"/>
                <a:sym typeface="Source Han Sans KR"/>
              </a:rPr>
              <a:t>, </a:t>
            </a:r>
            <a:r>
              <a:rPr lang="ko-KR" altLang="en-US" sz="1568" spc="-89" dirty="0">
                <a:solidFill>
                  <a:srgbClr val="000000"/>
                </a:solidFill>
                <a:latin typeface="+mn-ea"/>
                <a:cs typeface="Source Han Sans KR"/>
                <a:sym typeface="Source Han Sans KR"/>
              </a:rPr>
              <a:t>프로모션 파워 계수 도출</a:t>
            </a:r>
            <a:endParaRPr lang="en-US" sz="1568" spc="-89" dirty="0">
              <a:solidFill>
                <a:srgbClr val="000000"/>
              </a:solidFill>
              <a:latin typeface="+mn-ea"/>
              <a:cs typeface="Source Han Sans KR"/>
              <a:sym typeface="Source Han Sans KR"/>
            </a:endParaRPr>
          </a:p>
        </p:txBody>
      </p:sp>
      <p:sp>
        <p:nvSpPr>
          <p:cNvPr id="6" name="TextBox 6"/>
          <p:cNvSpPr txBox="1"/>
          <p:nvPr/>
        </p:nvSpPr>
        <p:spPr>
          <a:xfrm>
            <a:off x="9124818" y="7794230"/>
            <a:ext cx="3348263" cy="821250"/>
          </a:xfrm>
          <a:prstGeom prst="rect">
            <a:avLst/>
          </a:prstGeom>
        </p:spPr>
        <p:txBody>
          <a:bodyPr lIns="0" tIns="0" rIns="0" bIns="0" rtlCol="0" anchor="t">
            <a:spAutoFit/>
          </a:bodyPr>
          <a:lstStyle/>
          <a:p>
            <a:pPr algn="l">
              <a:lnSpc>
                <a:spcPts val="2195"/>
              </a:lnSpc>
            </a:pPr>
            <a:r>
              <a:rPr lang="ko-KR" altLang="en-US" sz="1568" spc="-89" dirty="0">
                <a:solidFill>
                  <a:srgbClr val="000000"/>
                </a:solidFill>
                <a:latin typeface="+mn-ea"/>
                <a:cs typeface="Source Han Sans KR"/>
                <a:sym typeface="Source Han Sans KR"/>
              </a:rPr>
              <a:t>신제품에 대한 개별 페르소나들의 </a:t>
            </a:r>
            <a:endParaRPr lang="en-US" altLang="ko-KR" sz="1568" spc="-89" dirty="0">
              <a:solidFill>
                <a:srgbClr val="000000"/>
              </a:solidFill>
              <a:latin typeface="+mn-ea"/>
              <a:cs typeface="Source Han Sans KR"/>
              <a:sym typeface="Source Han Sans KR"/>
            </a:endParaRPr>
          </a:p>
          <a:p>
            <a:pPr algn="l">
              <a:lnSpc>
                <a:spcPts val="2195"/>
              </a:lnSpc>
            </a:pPr>
            <a:r>
              <a:rPr lang="ko-KR" altLang="en-US" sz="1568" spc="-89" dirty="0">
                <a:solidFill>
                  <a:srgbClr val="000000"/>
                </a:solidFill>
                <a:latin typeface="+mn-ea"/>
                <a:cs typeface="Source Han Sans KR"/>
                <a:sym typeface="Source Han Sans KR"/>
              </a:rPr>
              <a:t>월별 예측 구매액과 계수들을 계산하여 예측 데이터 작성</a:t>
            </a:r>
            <a:endParaRPr lang="en-US" sz="1568" spc="-89" dirty="0">
              <a:solidFill>
                <a:srgbClr val="000000"/>
              </a:solidFill>
              <a:latin typeface="+mn-ea"/>
              <a:cs typeface="Source Han Sans KR"/>
              <a:sym typeface="Source Han Sans KR"/>
            </a:endParaRPr>
          </a:p>
        </p:txBody>
      </p:sp>
      <p:sp>
        <p:nvSpPr>
          <p:cNvPr id="11" name="TextBox 11"/>
          <p:cNvSpPr txBox="1"/>
          <p:nvPr/>
        </p:nvSpPr>
        <p:spPr>
          <a:xfrm>
            <a:off x="1197103" y="795626"/>
            <a:ext cx="3736349" cy="513795"/>
          </a:xfrm>
          <a:prstGeom prst="rect">
            <a:avLst/>
          </a:prstGeom>
        </p:spPr>
        <p:txBody>
          <a:bodyPr lIns="0" tIns="0" rIns="0" bIns="0" rtlCol="0" anchor="t">
            <a:spAutoFit/>
          </a:bodyPr>
          <a:lstStyle/>
          <a:p>
            <a:pPr algn="l">
              <a:lnSpc>
                <a:spcPts val="4329"/>
              </a:lnSpc>
            </a:pPr>
            <a:r>
              <a:rPr lang="ko-KR" altLang="en-US" sz="3092" b="1" spc="-197" dirty="0">
                <a:solidFill>
                  <a:srgbClr val="000000"/>
                </a:solidFill>
                <a:latin typeface="+mn-ea"/>
                <a:cs typeface="Source Han Sans KR Bold"/>
                <a:sym typeface="Source Han Sans KR Bold"/>
              </a:rPr>
              <a:t>개발 목표</a:t>
            </a:r>
            <a:endParaRPr lang="en-US" sz="3092" b="1" spc="-197" dirty="0">
              <a:solidFill>
                <a:srgbClr val="000000"/>
              </a:solidFill>
              <a:latin typeface="+mn-ea"/>
              <a:cs typeface="Source Han Sans KR Bold"/>
              <a:sym typeface="Source Han Sans KR Bold"/>
            </a:endParaRPr>
          </a:p>
        </p:txBody>
      </p:sp>
      <p:sp>
        <p:nvSpPr>
          <p:cNvPr id="12" name="TextBox 12"/>
          <p:cNvSpPr txBox="1"/>
          <p:nvPr/>
        </p:nvSpPr>
        <p:spPr>
          <a:xfrm>
            <a:off x="1197103" y="7457009"/>
            <a:ext cx="3591943" cy="405702"/>
          </a:xfrm>
          <a:prstGeom prst="rect">
            <a:avLst/>
          </a:prstGeom>
        </p:spPr>
        <p:txBody>
          <a:bodyPr lIns="0" tIns="0" rIns="0" bIns="0" rtlCol="0" anchor="t">
            <a:spAutoFit/>
          </a:bodyPr>
          <a:lstStyle/>
          <a:p>
            <a:pPr algn="l">
              <a:lnSpc>
                <a:spcPts val="3363"/>
              </a:lnSpc>
            </a:pPr>
            <a:r>
              <a:rPr lang="ko-KR" altLang="en-US" sz="2402" b="1" spc="-103" dirty="0">
                <a:solidFill>
                  <a:srgbClr val="000000"/>
                </a:solidFill>
                <a:latin typeface="+mn-ea"/>
                <a:cs typeface="Source Han Sans KR Medium"/>
                <a:sym typeface="Source Han Sans KR Medium"/>
              </a:rPr>
              <a:t>페르소나 구축</a:t>
            </a:r>
            <a:endParaRPr lang="en-US" sz="2402" b="1" spc="-103" dirty="0">
              <a:solidFill>
                <a:srgbClr val="000000"/>
              </a:solidFill>
              <a:latin typeface="+mn-ea"/>
              <a:cs typeface="Source Han Sans KR Medium"/>
              <a:sym typeface="Source Han Sans KR Medium"/>
            </a:endParaRPr>
          </a:p>
        </p:txBody>
      </p:sp>
      <p:sp>
        <p:nvSpPr>
          <p:cNvPr id="13" name="TextBox 13"/>
          <p:cNvSpPr txBox="1"/>
          <p:nvPr/>
        </p:nvSpPr>
        <p:spPr>
          <a:xfrm>
            <a:off x="13090007" y="6488267"/>
            <a:ext cx="3591943" cy="405702"/>
          </a:xfrm>
          <a:prstGeom prst="rect">
            <a:avLst/>
          </a:prstGeom>
        </p:spPr>
        <p:txBody>
          <a:bodyPr lIns="0" tIns="0" rIns="0" bIns="0" rtlCol="0" anchor="t">
            <a:spAutoFit/>
          </a:bodyPr>
          <a:lstStyle/>
          <a:p>
            <a:pPr algn="l">
              <a:lnSpc>
                <a:spcPts val="3363"/>
              </a:lnSpc>
            </a:pPr>
            <a:r>
              <a:rPr lang="ko-KR" altLang="en-US" sz="2402" b="1" spc="-103" dirty="0">
                <a:solidFill>
                  <a:srgbClr val="000000"/>
                </a:solidFill>
                <a:latin typeface="+mn-ea"/>
                <a:cs typeface="Source Han Sans KR Medium"/>
                <a:sym typeface="Source Han Sans KR Medium"/>
              </a:rPr>
              <a:t>비즈니스 시뮬레이터 </a:t>
            </a:r>
            <a:r>
              <a:rPr lang="ko-KR" altLang="en-US" sz="2402" b="1" spc="-103" dirty="0" err="1">
                <a:solidFill>
                  <a:srgbClr val="000000"/>
                </a:solidFill>
                <a:latin typeface="+mn-ea"/>
                <a:cs typeface="Source Han Sans KR Medium"/>
                <a:sym typeface="Source Han Sans KR Medium"/>
              </a:rPr>
              <a:t>챗봇</a:t>
            </a:r>
            <a:endParaRPr lang="en-US" sz="2402" b="1" spc="-103" dirty="0">
              <a:solidFill>
                <a:srgbClr val="000000"/>
              </a:solidFill>
              <a:latin typeface="+mn-ea"/>
              <a:cs typeface="Source Han Sans KR Medium"/>
              <a:sym typeface="Source Han Sans KR Medium"/>
            </a:endParaRPr>
          </a:p>
        </p:txBody>
      </p:sp>
      <p:sp>
        <p:nvSpPr>
          <p:cNvPr id="14" name="TextBox 14"/>
          <p:cNvSpPr txBox="1"/>
          <p:nvPr/>
        </p:nvSpPr>
        <p:spPr>
          <a:xfrm>
            <a:off x="5158769" y="6446157"/>
            <a:ext cx="3591943" cy="405702"/>
          </a:xfrm>
          <a:prstGeom prst="rect">
            <a:avLst/>
          </a:prstGeom>
        </p:spPr>
        <p:txBody>
          <a:bodyPr lIns="0" tIns="0" rIns="0" bIns="0" rtlCol="0" anchor="t">
            <a:spAutoFit/>
          </a:bodyPr>
          <a:lstStyle/>
          <a:p>
            <a:pPr algn="l">
              <a:lnSpc>
                <a:spcPts val="3363"/>
              </a:lnSpc>
            </a:pPr>
            <a:r>
              <a:rPr lang="en-US" sz="2402" b="1" spc="-103" dirty="0" err="1">
                <a:solidFill>
                  <a:srgbClr val="000000"/>
                </a:solidFill>
                <a:latin typeface="+mn-ea"/>
                <a:cs typeface="Source Han Sans KR Medium"/>
                <a:sym typeface="Source Han Sans KR Medium"/>
              </a:rPr>
              <a:t>LSTM+Prophet</a:t>
            </a:r>
            <a:r>
              <a:rPr lang="en-US" sz="2402" b="1" spc="-103" dirty="0">
                <a:solidFill>
                  <a:srgbClr val="000000"/>
                </a:solidFill>
                <a:latin typeface="+mn-ea"/>
                <a:cs typeface="Source Han Sans KR Medium"/>
                <a:sym typeface="Source Han Sans KR Medium"/>
              </a:rPr>
              <a:t> </a:t>
            </a:r>
            <a:r>
              <a:rPr lang="ko-KR" altLang="en-US" sz="2402" b="1" spc="-103" dirty="0">
                <a:solidFill>
                  <a:srgbClr val="000000"/>
                </a:solidFill>
                <a:latin typeface="+mn-ea"/>
                <a:cs typeface="Source Han Sans KR Medium"/>
                <a:sym typeface="Source Han Sans KR Medium"/>
              </a:rPr>
              <a:t>딥러닝</a:t>
            </a:r>
            <a:endParaRPr lang="en-US" sz="2402" b="1" spc="-103" dirty="0">
              <a:solidFill>
                <a:srgbClr val="000000"/>
              </a:solidFill>
              <a:latin typeface="+mn-ea"/>
              <a:cs typeface="Source Han Sans KR Medium"/>
              <a:sym typeface="Source Han Sans KR Medium"/>
            </a:endParaRPr>
          </a:p>
        </p:txBody>
      </p:sp>
      <p:sp>
        <p:nvSpPr>
          <p:cNvPr id="15" name="TextBox 15"/>
          <p:cNvSpPr txBox="1"/>
          <p:nvPr/>
        </p:nvSpPr>
        <p:spPr>
          <a:xfrm>
            <a:off x="9124818" y="7170359"/>
            <a:ext cx="3591943" cy="405702"/>
          </a:xfrm>
          <a:prstGeom prst="rect">
            <a:avLst/>
          </a:prstGeom>
        </p:spPr>
        <p:txBody>
          <a:bodyPr lIns="0" tIns="0" rIns="0" bIns="0" rtlCol="0" anchor="t">
            <a:spAutoFit/>
          </a:bodyPr>
          <a:lstStyle/>
          <a:p>
            <a:pPr algn="l">
              <a:lnSpc>
                <a:spcPts val="3363"/>
              </a:lnSpc>
            </a:pPr>
            <a:r>
              <a:rPr lang="ko-KR" altLang="en-US" sz="2402" b="1" spc="-103" dirty="0">
                <a:solidFill>
                  <a:srgbClr val="000000"/>
                </a:solidFill>
                <a:latin typeface="+mn-ea"/>
                <a:cs typeface="Source Han Sans KR Medium"/>
                <a:sym typeface="Source Han Sans KR Medium"/>
              </a:rPr>
              <a:t>시장 예측 시뮬레이션</a:t>
            </a:r>
            <a:endParaRPr lang="en-US" sz="2402" b="1" spc="-103" dirty="0">
              <a:solidFill>
                <a:srgbClr val="000000"/>
              </a:solidFill>
              <a:latin typeface="+mn-ea"/>
              <a:cs typeface="Source Han Sans KR Medium"/>
              <a:sym typeface="Source Han Sans KR Medium"/>
            </a:endParaRPr>
          </a:p>
        </p:txBody>
      </p:sp>
      <p:sp>
        <p:nvSpPr>
          <p:cNvPr id="17" name="TextBox 12">
            <a:extLst>
              <a:ext uri="{FF2B5EF4-FFF2-40B4-BE49-F238E27FC236}">
                <a16:creationId xmlns:a16="http://schemas.microsoft.com/office/drawing/2014/main" id="{89ECD1FC-724D-7761-DD32-59D7BFF1391A}"/>
              </a:ext>
            </a:extLst>
          </p:cNvPr>
          <p:cNvSpPr txBox="1"/>
          <p:nvPr/>
        </p:nvSpPr>
        <p:spPr>
          <a:xfrm>
            <a:off x="11574000" y="547028"/>
            <a:ext cx="5796991" cy="467820"/>
          </a:xfrm>
          <a:prstGeom prst="rect">
            <a:avLst/>
          </a:prstGeom>
        </p:spPr>
        <p:txBody>
          <a:bodyPr wrap="square" lIns="0" tIns="0" rIns="0" bIns="0" rtlCol="0" anchor="t">
            <a:spAutoFit/>
          </a:bodyPr>
          <a:lstStyle/>
          <a:p>
            <a:pPr marL="0" lvl="0" indent="0" algn="r">
              <a:lnSpc>
                <a:spcPts val="3935"/>
              </a:lnSpc>
              <a:spcBef>
                <a:spcPct val="0"/>
              </a:spcBef>
            </a:pPr>
            <a:r>
              <a:rPr lang="en-US" sz="2800" dirty="0">
                <a:solidFill>
                  <a:schemeClr val="tx1">
                    <a:lumMod val="50000"/>
                    <a:lumOff val="50000"/>
                  </a:schemeClr>
                </a:solidFill>
                <a:latin typeface="+mn-ea"/>
                <a:cs typeface="Telegraf"/>
                <a:sym typeface="Telegraf"/>
              </a:rPr>
              <a:t>Part 1 </a:t>
            </a:r>
            <a:r>
              <a:rPr lang="en-US" altLang="ko-KR" sz="2800" dirty="0">
                <a:solidFill>
                  <a:schemeClr val="tx1">
                    <a:lumMod val="50000"/>
                    <a:lumOff val="50000"/>
                  </a:schemeClr>
                </a:solidFill>
                <a:latin typeface="+mn-ea"/>
                <a:cs typeface="Telegraf"/>
                <a:sym typeface="Telegraf"/>
              </a:rPr>
              <a:t>– </a:t>
            </a:r>
            <a:r>
              <a:rPr lang="ko-KR" altLang="en-US" sz="2800" dirty="0">
                <a:solidFill>
                  <a:schemeClr val="tx1">
                    <a:lumMod val="50000"/>
                    <a:lumOff val="50000"/>
                  </a:schemeClr>
                </a:solidFill>
                <a:latin typeface="+mn-ea"/>
                <a:cs typeface="Telegraf"/>
                <a:sym typeface="Telegraf"/>
              </a:rPr>
              <a:t>프로젝트 개요</a:t>
            </a:r>
            <a:endParaRPr lang="en-US" sz="2800" dirty="0">
              <a:solidFill>
                <a:schemeClr val="tx1">
                  <a:lumMod val="50000"/>
                  <a:lumOff val="50000"/>
                </a:schemeClr>
              </a:solidFill>
              <a:latin typeface="+mn-ea"/>
              <a:cs typeface="Telegraf"/>
              <a:sym typeface="Telegraf"/>
            </a:endParaRPr>
          </a:p>
        </p:txBody>
      </p:sp>
      <p:pic>
        <p:nvPicPr>
          <p:cNvPr id="20" name="그림 19">
            <a:extLst>
              <a:ext uri="{FF2B5EF4-FFF2-40B4-BE49-F238E27FC236}">
                <a16:creationId xmlns:a16="http://schemas.microsoft.com/office/drawing/2014/main" id="{E6595BCF-BB31-A7DE-8B1B-CD8DF0F78D73}"/>
              </a:ext>
            </a:extLst>
          </p:cNvPr>
          <p:cNvPicPr>
            <a:picLocks noChangeAspect="1"/>
          </p:cNvPicPr>
          <p:nvPr/>
        </p:nvPicPr>
        <p:blipFill>
          <a:blip r:embed="rId3"/>
          <a:srcRect t="13342"/>
          <a:stretch>
            <a:fillRect/>
          </a:stretch>
        </p:blipFill>
        <p:spPr>
          <a:xfrm>
            <a:off x="1197102" y="2317454"/>
            <a:ext cx="3357435" cy="4781355"/>
          </a:xfrm>
          <a:prstGeom prst="rect">
            <a:avLst/>
          </a:prstGeom>
        </p:spPr>
      </p:pic>
      <p:pic>
        <p:nvPicPr>
          <p:cNvPr id="2050" name="Picture 2">
            <a:extLst>
              <a:ext uri="{FF2B5EF4-FFF2-40B4-BE49-F238E27FC236}">
                <a16:creationId xmlns:a16="http://schemas.microsoft.com/office/drawing/2014/main" id="{00C3DE21-C005-D8CE-861B-95C6CB4A577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5743" r="26419"/>
          <a:stretch>
            <a:fillRect/>
          </a:stretch>
        </p:blipFill>
        <p:spPr bwMode="auto">
          <a:xfrm>
            <a:off x="5143968" y="1790214"/>
            <a:ext cx="3010031" cy="434802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ChatGPT for biomedical simulations">
            <a:extLst>
              <a:ext uri="{FF2B5EF4-FFF2-40B4-BE49-F238E27FC236}">
                <a16:creationId xmlns:a16="http://schemas.microsoft.com/office/drawing/2014/main" id="{38C5E622-3972-E0BD-B485-06E5C8F24C6E}"/>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28839" r="28473"/>
          <a:stretch>
            <a:fillRect/>
          </a:stretch>
        </p:blipFill>
        <p:spPr bwMode="auto">
          <a:xfrm>
            <a:off x="8852367" y="3106317"/>
            <a:ext cx="3893164" cy="3560908"/>
          </a:xfrm>
          <a:prstGeom prst="rect">
            <a:avLst/>
          </a:prstGeom>
          <a:noFill/>
          <a:extLst>
            <a:ext uri="{909E8E84-426E-40DD-AFC4-6F175D3DCCD1}">
              <a14:hiddenFill xmlns:a14="http://schemas.microsoft.com/office/drawing/2010/main">
                <a:solidFill>
                  <a:srgbClr val="FFFFFF"/>
                </a:solidFill>
              </a14:hiddenFill>
            </a:ext>
          </a:extLst>
        </p:spPr>
      </p:pic>
      <p:pic>
        <p:nvPicPr>
          <p:cNvPr id="22" name="그림 21">
            <a:extLst>
              <a:ext uri="{FF2B5EF4-FFF2-40B4-BE49-F238E27FC236}">
                <a16:creationId xmlns:a16="http://schemas.microsoft.com/office/drawing/2014/main" id="{E058BB7D-49F9-AA09-AA96-78381974355C}"/>
              </a:ext>
            </a:extLst>
          </p:cNvPr>
          <p:cNvPicPr>
            <a:picLocks noChangeAspect="1"/>
          </p:cNvPicPr>
          <p:nvPr/>
        </p:nvPicPr>
        <p:blipFill>
          <a:blip r:embed="rId6"/>
          <a:srcRect l="9590" r="-512"/>
          <a:stretch>
            <a:fillRect/>
          </a:stretch>
        </p:blipFill>
        <p:spPr>
          <a:xfrm>
            <a:off x="13072600" y="1489423"/>
            <a:ext cx="3365669" cy="485627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D968B7-5C28-E2CA-39BA-B803D9D87929}"/>
            </a:ext>
          </a:extLst>
        </p:cNvPr>
        <p:cNvGrpSpPr/>
        <p:nvPr/>
      </p:nvGrpSpPr>
      <p:grpSpPr>
        <a:xfrm>
          <a:off x="0" y="0"/>
          <a:ext cx="0" cy="0"/>
          <a:chOff x="0" y="0"/>
          <a:chExt cx="0" cy="0"/>
        </a:xfrm>
      </p:grpSpPr>
      <p:sp>
        <p:nvSpPr>
          <p:cNvPr id="17" name="AutoShape 17">
            <a:extLst>
              <a:ext uri="{FF2B5EF4-FFF2-40B4-BE49-F238E27FC236}">
                <a16:creationId xmlns:a16="http://schemas.microsoft.com/office/drawing/2014/main" id="{8B8208B4-3989-432E-416B-F805952F2695}"/>
              </a:ext>
            </a:extLst>
          </p:cNvPr>
          <p:cNvSpPr/>
          <p:nvPr/>
        </p:nvSpPr>
        <p:spPr>
          <a:xfrm>
            <a:off x="3537491" y="1074277"/>
            <a:ext cx="13833500" cy="0"/>
          </a:xfrm>
          <a:prstGeom prst="line">
            <a:avLst/>
          </a:prstGeom>
          <a:ln w="9525" cap="rnd">
            <a:solidFill>
              <a:srgbClr val="000000"/>
            </a:solidFill>
            <a:prstDash val="solid"/>
            <a:headEnd type="none" w="sm" len="sm"/>
            <a:tailEnd type="none" w="sm" len="sm"/>
          </a:ln>
        </p:spPr>
      </p:sp>
      <p:sp>
        <p:nvSpPr>
          <p:cNvPr id="26" name="TextBox 26">
            <a:extLst>
              <a:ext uri="{FF2B5EF4-FFF2-40B4-BE49-F238E27FC236}">
                <a16:creationId xmlns:a16="http://schemas.microsoft.com/office/drawing/2014/main" id="{A5C126BC-B930-5323-C4A2-76BFB60E7B24}"/>
              </a:ext>
            </a:extLst>
          </p:cNvPr>
          <p:cNvSpPr txBox="1"/>
          <p:nvPr/>
        </p:nvSpPr>
        <p:spPr>
          <a:xfrm>
            <a:off x="1197103" y="795626"/>
            <a:ext cx="3736349" cy="513795"/>
          </a:xfrm>
          <a:prstGeom prst="rect">
            <a:avLst/>
          </a:prstGeom>
        </p:spPr>
        <p:txBody>
          <a:bodyPr lIns="0" tIns="0" rIns="0" bIns="0" rtlCol="0" anchor="t">
            <a:spAutoFit/>
          </a:bodyPr>
          <a:lstStyle/>
          <a:p>
            <a:pPr algn="l">
              <a:lnSpc>
                <a:spcPts val="4329"/>
              </a:lnSpc>
            </a:pPr>
            <a:r>
              <a:rPr lang="ko-KR" altLang="en-US" sz="3092" b="1" spc="-197" dirty="0">
                <a:solidFill>
                  <a:srgbClr val="000000"/>
                </a:solidFill>
                <a:latin typeface="+mn-ea"/>
                <a:cs typeface="Source Han Sans KR Bold"/>
                <a:sym typeface="Source Han Sans KR Bold"/>
              </a:rPr>
              <a:t>업무 분장</a:t>
            </a:r>
            <a:endParaRPr lang="en-US" sz="3092" b="1" spc="-197" dirty="0">
              <a:solidFill>
                <a:srgbClr val="000000"/>
              </a:solidFill>
              <a:latin typeface="+mn-ea"/>
              <a:cs typeface="Source Han Sans KR Bold"/>
              <a:sym typeface="Source Han Sans KR Bold"/>
            </a:endParaRPr>
          </a:p>
        </p:txBody>
      </p:sp>
      <p:sp>
        <p:nvSpPr>
          <p:cNvPr id="39" name="TextBox 12">
            <a:extLst>
              <a:ext uri="{FF2B5EF4-FFF2-40B4-BE49-F238E27FC236}">
                <a16:creationId xmlns:a16="http://schemas.microsoft.com/office/drawing/2014/main" id="{5D39B779-FEA2-7B8D-C1F2-F6D268D589C0}"/>
              </a:ext>
            </a:extLst>
          </p:cNvPr>
          <p:cNvSpPr txBox="1"/>
          <p:nvPr/>
        </p:nvSpPr>
        <p:spPr>
          <a:xfrm>
            <a:off x="11574000" y="547028"/>
            <a:ext cx="5796991" cy="467820"/>
          </a:xfrm>
          <a:prstGeom prst="rect">
            <a:avLst/>
          </a:prstGeom>
        </p:spPr>
        <p:txBody>
          <a:bodyPr wrap="square" lIns="0" tIns="0" rIns="0" bIns="0" rtlCol="0" anchor="t">
            <a:spAutoFit/>
          </a:bodyPr>
          <a:lstStyle/>
          <a:p>
            <a:pPr marL="0" lvl="0" indent="0" algn="r">
              <a:lnSpc>
                <a:spcPts val="3935"/>
              </a:lnSpc>
              <a:spcBef>
                <a:spcPct val="0"/>
              </a:spcBef>
            </a:pPr>
            <a:r>
              <a:rPr lang="en-US" sz="2800" dirty="0">
                <a:solidFill>
                  <a:schemeClr val="tx1">
                    <a:lumMod val="50000"/>
                    <a:lumOff val="50000"/>
                  </a:schemeClr>
                </a:solidFill>
                <a:latin typeface="+mn-ea"/>
                <a:cs typeface="Telegraf"/>
                <a:sym typeface="Telegraf"/>
              </a:rPr>
              <a:t>Part 1 </a:t>
            </a:r>
            <a:r>
              <a:rPr lang="en-US" altLang="ko-KR" sz="2800" dirty="0">
                <a:solidFill>
                  <a:schemeClr val="tx1">
                    <a:lumMod val="50000"/>
                    <a:lumOff val="50000"/>
                  </a:schemeClr>
                </a:solidFill>
                <a:latin typeface="+mn-ea"/>
                <a:cs typeface="Telegraf"/>
                <a:sym typeface="Telegraf"/>
              </a:rPr>
              <a:t>– </a:t>
            </a:r>
            <a:r>
              <a:rPr lang="ko-KR" altLang="en-US" sz="2800" dirty="0">
                <a:solidFill>
                  <a:schemeClr val="tx1">
                    <a:lumMod val="50000"/>
                    <a:lumOff val="50000"/>
                  </a:schemeClr>
                </a:solidFill>
                <a:latin typeface="+mn-ea"/>
                <a:cs typeface="Telegraf"/>
                <a:sym typeface="Telegraf"/>
              </a:rPr>
              <a:t>프로젝트 개요</a:t>
            </a:r>
            <a:endParaRPr lang="en-US" sz="2800" dirty="0">
              <a:solidFill>
                <a:schemeClr val="tx1">
                  <a:lumMod val="50000"/>
                  <a:lumOff val="50000"/>
                </a:schemeClr>
              </a:solidFill>
              <a:latin typeface="+mn-ea"/>
              <a:cs typeface="Telegraf"/>
              <a:sym typeface="Telegraf"/>
            </a:endParaRPr>
          </a:p>
        </p:txBody>
      </p:sp>
      <p:graphicFrame>
        <p:nvGraphicFramePr>
          <p:cNvPr id="40" name="표 39">
            <a:extLst>
              <a:ext uri="{FF2B5EF4-FFF2-40B4-BE49-F238E27FC236}">
                <a16:creationId xmlns:a16="http://schemas.microsoft.com/office/drawing/2014/main" id="{04343B49-B554-C706-37C9-896F56702EF0}"/>
              </a:ext>
            </a:extLst>
          </p:cNvPr>
          <p:cNvGraphicFramePr>
            <a:graphicFrameLocks noGrp="1"/>
          </p:cNvGraphicFramePr>
          <p:nvPr>
            <p:extLst>
              <p:ext uri="{D42A27DB-BD31-4B8C-83A1-F6EECF244321}">
                <p14:modId xmlns:p14="http://schemas.microsoft.com/office/powerpoint/2010/main" val="2793749040"/>
              </p:ext>
            </p:extLst>
          </p:nvPr>
        </p:nvGraphicFramePr>
        <p:xfrm>
          <a:off x="1345552" y="2713500"/>
          <a:ext cx="15596897" cy="5724000"/>
        </p:xfrm>
        <a:graphic>
          <a:graphicData uri="http://schemas.openxmlformats.org/drawingml/2006/table">
            <a:tbl>
              <a:tblPr firstRow="1" bandRow="1">
                <a:tableStyleId>{7E9639D4-E3E2-4D34-9284-5A2195B3D0D7}</a:tableStyleId>
              </a:tblPr>
              <a:tblGrid>
                <a:gridCol w="1934129">
                  <a:extLst>
                    <a:ext uri="{9D8B030D-6E8A-4147-A177-3AD203B41FA5}">
                      <a16:colId xmlns:a16="http://schemas.microsoft.com/office/drawing/2014/main" val="3370476028"/>
                    </a:ext>
                  </a:extLst>
                </a:gridCol>
                <a:gridCol w="1611884">
                  <a:extLst>
                    <a:ext uri="{9D8B030D-6E8A-4147-A177-3AD203B41FA5}">
                      <a16:colId xmlns:a16="http://schemas.microsoft.com/office/drawing/2014/main" val="4168032153"/>
                    </a:ext>
                  </a:extLst>
                </a:gridCol>
                <a:gridCol w="12050884">
                  <a:extLst>
                    <a:ext uri="{9D8B030D-6E8A-4147-A177-3AD203B41FA5}">
                      <a16:colId xmlns:a16="http://schemas.microsoft.com/office/drawing/2014/main" val="3299223831"/>
                    </a:ext>
                  </a:extLst>
                </a:gridCol>
              </a:tblGrid>
              <a:tr h="720000">
                <a:tc>
                  <a:txBody>
                    <a:bodyPr/>
                    <a:lstStyle/>
                    <a:p>
                      <a:pPr lvl="0" algn="ctr" latinLnBrk="1"/>
                      <a:r>
                        <a:rPr lang="ko-KR" altLang="en-US" dirty="0"/>
                        <a:t>성명</a:t>
                      </a:r>
                    </a:p>
                  </a:txBody>
                  <a:tcPr anchor="ctr">
                    <a:lnR w="12700" cap="flat" cmpd="sng" algn="ctr">
                      <a:solidFill>
                        <a:schemeClr val="tx1"/>
                      </a:solidFill>
                      <a:prstDash val="solid"/>
                      <a:round/>
                      <a:headEnd type="none" w="med" len="med"/>
                      <a:tailEnd type="none" w="med" len="med"/>
                    </a:lnR>
                    <a:solidFill>
                      <a:schemeClr val="tx1">
                        <a:lumMod val="65000"/>
                        <a:lumOff val="35000"/>
                      </a:schemeClr>
                    </a:solidFill>
                  </a:tcPr>
                </a:tc>
                <a:tc>
                  <a:txBody>
                    <a:bodyPr/>
                    <a:lstStyle/>
                    <a:p>
                      <a:pPr lvl="0" algn="ctr" latinLnBrk="1"/>
                      <a:r>
                        <a:rPr lang="ko-KR" altLang="en-US" dirty="0"/>
                        <a:t>역할</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tx1">
                        <a:lumMod val="65000"/>
                        <a:lumOff val="35000"/>
                      </a:schemeClr>
                    </a:solidFill>
                  </a:tcPr>
                </a:tc>
                <a:tc>
                  <a:txBody>
                    <a:bodyPr/>
                    <a:lstStyle/>
                    <a:p>
                      <a:pPr lvl="1" algn="l" latinLnBrk="1"/>
                      <a:r>
                        <a:rPr lang="ko-KR" altLang="en-US" dirty="0"/>
                        <a:t>상세내용</a:t>
                      </a:r>
                    </a:p>
                  </a:txBody>
                  <a:tcPr anchor="ctr">
                    <a:lnL w="12700" cap="flat" cmpd="sng" algn="ctr">
                      <a:solidFill>
                        <a:schemeClr val="tx1"/>
                      </a:solidFill>
                      <a:prstDash val="solid"/>
                      <a:round/>
                      <a:headEnd type="none" w="med" len="med"/>
                      <a:tailEnd type="none" w="med" len="med"/>
                    </a:lnL>
                    <a:solidFill>
                      <a:schemeClr val="tx1">
                        <a:lumMod val="65000"/>
                        <a:lumOff val="35000"/>
                      </a:schemeClr>
                    </a:solidFill>
                  </a:tcPr>
                </a:tc>
                <a:extLst>
                  <a:ext uri="{0D108BD9-81ED-4DB2-BD59-A6C34878D82A}">
                    <a16:rowId xmlns:a16="http://schemas.microsoft.com/office/drawing/2014/main" val="2175037667"/>
                  </a:ext>
                </a:extLst>
              </a:tr>
              <a:tr h="1251000">
                <a:tc>
                  <a:txBody>
                    <a:bodyPr/>
                    <a:lstStyle/>
                    <a:p>
                      <a:pPr lvl="0" algn="ctr" latinLnBrk="1"/>
                      <a:r>
                        <a:rPr lang="ko-KR" altLang="en-US" dirty="0"/>
                        <a:t>박진성</a:t>
                      </a:r>
                      <a:endParaRPr lang="en-US" altLang="ko-KR" dirty="0"/>
                    </a:p>
                  </a:txBody>
                  <a:tcPr anchor="ctr">
                    <a:lnR w="12700" cap="flat" cmpd="sng" algn="ctr">
                      <a:solidFill>
                        <a:schemeClr val="tx1"/>
                      </a:solidFill>
                      <a:prstDash val="solid"/>
                      <a:round/>
                      <a:headEnd type="none" w="med" len="med"/>
                      <a:tailEnd type="none" w="med" len="med"/>
                    </a:lnR>
                  </a:tcPr>
                </a:tc>
                <a:tc>
                  <a:txBody>
                    <a:bodyPr/>
                    <a:lstStyle/>
                    <a:p>
                      <a:pPr lvl="0" algn="ctr" latinLnBrk="1"/>
                      <a:r>
                        <a:rPr lang="ko-KR" altLang="en-US" dirty="0"/>
                        <a:t>팀장</a:t>
                      </a:r>
                      <a:r>
                        <a:rPr lang="en-US" altLang="ko-KR" dirty="0"/>
                        <a:t>/</a:t>
                      </a:r>
                    </a:p>
                    <a:p>
                      <a:pPr lvl="0" algn="ctr" latinLnBrk="1"/>
                      <a:r>
                        <a:rPr lang="en-US" altLang="ko-KR" dirty="0"/>
                        <a:t>PM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lvl="1" algn="l" latinLnBrk="1"/>
                      <a:r>
                        <a:rPr lang="ko-KR" altLang="en-US" sz="1800" b="0" i="0" u="none" strike="noStrike" kern="1200" dirty="0">
                          <a:solidFill>
                            <a:schemeClr val="tx1"/>
                          </a:solidFill>
                          <a:effectLst/>
                          <a:latin typeface="+mn-lt"/>
                          <a:ea typeface="+mn-ea"/>
                          <a:cs typeface="+mn-cs"/>
                        </a:rPr>
                        <a:t>기획안 작성</a:t>
                      </a:r>
                      <a:r>
                        <a:rPr lang="en-US" altLang="ko-KR" sz="1800" b="0" i="0" u="none" strike="noStrike" kern="1200" dirty="0">
                          <a:solidFill>
                            <a:schemeClr val="tx1"/>
                          </a:solidFill>
                          <a:effectLst/>
                          <a:latin typeface="+mn-lt"/>
                          <a:ea typeface="+mn-ea"/>
                          <a:cs typeface="+mn-cs"/>
                        </a:rPr>
                        <a:t>, </a:t>
                      </a:r>
                      <a:r>
                        <a:rPr lang="ko-KR" altLang="en-US" sz="1800" b="0" i="0" u="none" strike="noStrike" kern="1200" dirty="0">
                          <a:solidFill>
                            <a:schemeClr val="tx1"/>
                          </a:solidFill>
                          <a:effectLst/>
                          <a:latin typeface="+mn-lt"/>
                          <a:ea typeface="+mn-ea"/>
                          <a:cs typeface="+mn-cs"/>
                        </a:rPr>
                        <a:t>화면기획서 작성</a:t>
                      </a:r>
                      <a:r>
                        <a:rPr lang="en-US" altLang="ko-KR" sz="1800" b="0" i="0" u="none" strike="noStrike" kern="1200" dirty="0">
                          <a:solidFill>
                            <a:schemeClr val="tx1"/>
                          </a:solidFill>
                          <a:effectLst/>
                          <a:latin typeface="+mn-lt"/>
                          <a:ea typeface="+mn-ea"/>
                          <a:cs typeface="+mn-cs"/>
                        </a:rPr>
                        <a:t>, </a:t>
                      </a:r>
                      <a:r>
                        <a:rPr lang="ko-KR" altLang="en-US" sz="1800" b="0" i="0" u="none" strike="noStrike" kern="1200" dirty="0">
                          <a:solidFill>
                            <a:schemeClr val="tx1"/>
                          </a:solidFill>
                          <a:effectLst/>
                          <a:latin typeface="+mn-lt"/>
                          <a:ea typeface="+mn-ea"/>
                          <a:cs typeface="+mn-cs"/>
                        </a:rPr>
                        <a:t>페르소나</a:t>
                      </a:r>
                      <a:r>
                        <a:rPr lang="en-US" altLang="ko-KR" sz="1800" b="0" i="0" u="none" strike="noStrike" kern="1200" dirty="0">
                          <a:solidFill>
                            <a:schemeClr val="tx1"/>
                          </a:solidFill>
                          <a:effectLst/>
                          <a:latin typeface="+mn-lt"/>
                          <a:ea typeface="+mn-ea"/>
                          <a:cs typeface="+mn-cs"/>
                        </a:rPr>
                        <a:t>-</a:t>
                      </a:r>
                      <a:r>
                        <a:rPr lang="ko-KR" altLang="en-US" sz="1800" b="0" i="0" u="none" strike="noStrike" kern="1200" dirty="0">
                          <a:solidFill>
                            <a:schemeClr val="tx1"/>
                          </a:solidFill>
                          <a:effectLst/>
                          <a:latin typeface="+mn-lt"/>
                          <a:ea typeface="+mn-ea"/>
                          <a:cs typeface="+mn-cs"/>
                        </a:rPr>
                        <a:t>시뮬레이션 프로토타입 개발</a:t>
                      </a:r>
                      <a:r>
                        <a:rPr lang="en-US" altLang="ko-KR" sz="1800" b="0" i="0" u="none" strike="noStrike" kern="1200" dirty="0">
                          <a:solidFill>
                            <a:schemeClr val="tx1"/>
                          </a:solidFill>
                          <a:effectLst/>
                          <a:latin typeface="+mn-lt"/>
                          <a:ea typeface="+mn-ea"/>
                          <a:cs typeface="+mn-cs"/>
                        </a:rPr>
                        <a:t>, EDA(</a:t>
                      </a:r>
                      <a:r>
                        <a:rPr lang="ko-KR" altLang="en-US" sz="1800" b="0" i="0" u="none" strike="noStrike" kern="1200" dirty="0">
                          <a:solidFill>
                            <a:schemeClr val="tx1"/>
                          </a:solidFill>
                          <a:effectLst/>
                          <a:latin typeface="+mn-lt"/>
                          <a:ea typeface="+mn-ea"/>
                          <a:cs typeface="+mn-cs"/>
                        </a:rPr>
                        <a:t>소비패턴 클러스터링</a:t>
                      </a:r>
                      <a:r>
                        <a:rPr lang="en-US" altLang="ko-KR" sz="1800" b="0" i="0" u="none" strike="noStrike" kern="1200" dirty="0">
                          <a:solidFill>
                            <a:schemeClr val="tx1"/>
                          </a:solidFill>
                          <a:effectLst/>
                          <a:latin typeface="+mn-lt"/>
                          <a:ea typeface="+mn-ea"/>
                          <a:cs typeface="+mn-cs"/>
                        </a:rPr>
                        <a:t>), </a:t>
                      </a:r>
                      <a:r>
                        <a:rPr lang="ko-KR" altLang="en-US" sz="1800" b="0" i="0" u="none" strike="noStrike" kern="1200" dirty="0">
                          <a:solidFill>
                            <a:schemeClr val="tx1"/>
                          </a:solidFill>
                          <a:effectLst/>
                          <a:latin typeface="+mn-lt"/>
                          <a:ea typeface="+mn-ea"/>
                          <a:cs typeface="+mn-cs"/>
                        </a:rPr>
                        <a:t>페르소나 생성 및 시뮬레이션</a:t>
                      </a:r>
                      <a:r>
                        <a:rPr lang="en-US" altLang="ko-KR" sz="1800" b="0" i="0" u="none" strike="noStrike" kern="1200" dirty="0">
                          <a:solidFill>
                            <a:schemeClr val="tx1"/>
                          </a:solidFill>
                          <a:effectLst/>
                          <a:latin typeface="+mn-lt"/>
                          <a:ea typeface="+mn-ea"/>
                          <a:cs typeface="+mn-cs"/>
                        </a:rPr>
                        <a:t>, </a:t>
                      </a:r>
                      <a:r>
                        <a:rPr lang="ko-KR" altLang="en-US" sz="1800" b="0" i="0" u="none" strike="noStrike" kern="1200" dirty="0">
                          <a:solidFill>
                            <a:schemeClr val="tx1"/>
                          </a:solidFill>
                          <a:effectLst/>
                          <a:latin typeface="+mn-lt"/>
                          <a:ea typeface="+mn-ea"/>
                          <a:cs typeface="+mn-cs"/>
                        </a:rPr>
                        <a:t>예측결과 평가 및 튜닝</a:t>
                      </a:r>
                      <a:r>
                        <a:rPr lang="en-US" altLang="ko-KR" sz="1800" b="0" i="0" u="none" strike="noStrike" kern="1200" dirty="0">
                          <a:solidFill>
                            <a:schemeClr val="tx1"/>
                          </a:solidFill>
                          <a:effectLst/>
                          <a:latin typeface="+mn-lt"/>
                          <a:ea typeface="+mn-ea"/>
                          <a:cs typeface="+mn-cs"/>
                        </a:rPr>
                        <a:t>, </a:t>
                      </a:r>
                      <a:r>
                        <a:rPr lang="ko-KR" altLang="en-US" sz="1800" b="0" i="0" u="none" strike="noStrike" kern="1200" dirty="0">
                          <a:solidFill>
                            <a:schemeClr val="tx1"/>
                          </a:solidFill>
                          <a:effectLst/>
                          <a:latin typeface="+mn-lt"/>
                          <a:ea typeface="+mn-ea"/>
                          <a:cs typeface="+mn-cs"/>
                        </a:rPr>
                        <a:t>웹페이지 </a:t>
                      </a:r>
                      <a:r>
                        <a:rPr lang="ko-KR" altLang="en-US" sz="1800" b="0" i="0" u="none" strike="noStrike" kern="1200" dirty="0" err="1">
                          <a:solidFill>
                            <a:schemeClr val="tx1"/>
                          </a:solidFill>
                          <a:effectLst/>
                          <a:latin typeface="+mn-lt"/>
                          <a:ea typeface="+mn-ea"/>
                          <a:cs typeface="+mn-cs"/>
                        </a:rPr>
                        <a:t>백엔드</a:t>
                      </a:r>
                      <a:r>
                        <a:rPr lang="ko-KR" altLang="en-US" sz="1800" b="0" i="0" u="none" strike="noStrike" kern="1200" dirty="0">
                          <a:solidFill>
                            <a:schemeClr val="tx1"/>
                          </a:solidFill>
                          <a:effectLst/>
                          <a:latin typeface="+mn-lt"/>
                          <a:ea typeface="+mn-ea"/>
                          <a:cs typeface="+mn-cs"/>
                        </a:rPr>
                        <a:t> 개발</a:t>
                      </a:r>
                      <a:r>
                        <a:rPr lang="en-US" altLang="ko-KR" sz="1800" b="0" i="0" u="none" strike="noStrike" kern="1200" dirty="0">
                          <a:solidFill>
                            <a:schemeClr val="tx1"/>
                          </a:solidFill>
                          <a:effectLst/>
                          <a:latin typeface="+mn-lt"/>
                          <a:ea typeface="+mn-ea"/>
                          <a:cs typeface="+mn-cs"/>
                        </a:rPr>
                        <a:t>, </a:t>
                      </a:r>
                      <a:r>
                        <a:rPr lang="ko-KR" altLang="en-US" sz="1800" b="0" i="0" u="none" strike="noStrike" kern="1200" dirty="0">
                          <a:solidFill>
                            <a:schemeClr val="tx1"/>
                          </a:solidFill>
                          <a:effectLst/>
                          <a:latin typeface="+mn-lt"/>
                          <a:ea typeface="+mn-ea"/>
                          <a:cs typeface="+mn-cs"/>
                        </a:rPr>
                        <a:t>발표자료 제작</a:t>
                      </a:r>
                      <a:endParaRPr lang="ko-KR" altLang="en-US" dirty="0"/>
                    </a:p>
                  </a:txBody>
                  <a:tcPr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167294385"/>
                  </a:ext>
                </a:extLst>
              </a:tr>
              <a:tr h="1251000">
                <a:tc>
                  <a:txBody>
                    <a:bodyPr/>
                    <a:lstStyle/>
                    <a:p>
                      <a:pPr lvl="0" algn="ctr" latinLnBrk="1"/>
                      <a:r>
                        <a:rPr lang="ko-KR" altLang="en-US" dirty="0" err="1"/>
                        <a:t>주용곤</a:t>
                      </a:r>
                      <a:endParaRPr lang="ko-KR" altLang="en-US" dirty="0"/>
                    </a:p>
                  </a:txBody>
                  <a:tcPr anchor="ctr">
                    <a:lnR w="12700" cap="flat" cmpd="sng" algn="ctr">
                      <a:solidFill>
                        <a:schemeClr val="tx1"/>
                      </a:solidFill>
                      <a:prstDash val="solid"/>
                      <a:round/>
                      <a:headEnd type="none" w="med" len="med"/>
                      <a:tailEnd type="none" w="med" len="med"/>
                    </a:lnR>
                  </a:tcPr>
                </a:tc>
                <a:tc>
                  <a:txBody>
                    <a:bodyPr/>
                    <a:lstStyle/>
                    <a:p>
                      <a:pPr lvl="0" algn="ctr" latinLnBrk="1"/>
                      <a:r>
                        <a:rPr lang="ko-KR" altLang="en-US" dirty="0"/>
                        <a:t>팀원</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lvl="1" algn="l" latinLnBrk="1"/>
                      <a:r>
                        <a:rPr lang="ko-KR" altLang="en-US" sz="1800" b="0" i="0" u="none" strike="noStrike" kern="1200" dirty="0">
                          <a:solidFill>
                            <a:schemeClr val="tx1"/>
                          </a:solidFill>
                          <a:effectLst/>
                          <a:latin typeface="+mn-lt"/>
                          <a:ea typeface="+mn-ea"/>
                          <a:cs typeface="+mn-cs"/>
                        </a:rPr>
                        <a:t>데이터 </a:t>
                      </a:r>
                      <a:r>
                        <a:rPr lang="ko-KR" altLang="en-US" sz="1800" b="0" i="0" u="none" strike="noStrike" kern="1200" dirty="0" err="1">
                          <a:solidFill>
                            <a:schemeClr val="tx1"/>
                          </a:solidFill>
                          <a:effectLst/>
                          <a:latin typeface="+mn-lt"/>
                          <a:ea typeface="+mn-ea"/>
                          <a:cs typeface="+mn-cs"/>
                        </a:rPr>
                        <a:t>전처리</a:t>
                      </a:r>
                      <a:r>
                        <a:rPr lang="en-US" altLang="ko-KR" sz="1800" b="0" i="0" u="none" strike="noStrike" kern="1200" dirty="0">
                          <a:solidFill>
                            <a:schemeClr val="tx1"/>
                          </a:solidFill>
                          <a:effectLst/>
                          <a:latin typeface="+mn-lt"/>
                          <a:ea typeface="+mn-ea"/>
                          <a:cs typeface="+mn-cs"/>
                        </a:rPr>
                        <a:t>, EDA(</a:t>
                      </a:r>
                      <a:r>
                        <a:rPr lang="ko-KR" altLang="en-US" sz="1800" b="0" i="0" u="none" strike="noStrike" kern="1200" dirty="0">
                          <a:solidFill>
                            <a:schemeClr val="tx1"/>
                          </a:solidFill>
                          <a:effectLst/>
                          <a:latin typeface="+mn-lt"/>
                          <a:ea typeface="+mn-ea"/>
                          <a:cs typeface="+mn-cs"/>
                        </a:rPr>
                        <a:t>제품 판매추이</a:t>
                      </a:r>
                      <a:r>
                        <a:rPr lang="en-US" altLang="ko-KR" sz="1800" b="0" i="0" u="none" strike="noStrike" kern="1200" dirty="0">
                          <a:solidFill>
                            <a:schemeClr val="tx1"/>
                          </a:solidFill>
                          <a:effectLst/>
                          <a:latin typeface="+mn-lt"/>
                          <a:ea typeface="+mn-ea"/>
                          <a:cs typeface="+mn-cs"/>
                        </a:rPr>
                        <a:t>), </a:t>
                      </a:r>
                      <a:r>
                        <a:rPr lang="ko-KR" altLang="en-US" sz="1800" b="0" i="0" u="none" strike="noStrike" kern="1200" dirty="0">
                          <a:solidFill>
                            <a:schemeClr val="tx1"/>
                          </a:solidFill>
                          <a:effectLst/>
                          <a:latin typeface="+mn-lt"/>
                          <a:ea typeface="+mn-ea"/>
                          <a:cs typeface="+mn-cs"/>
                        </a:rPr>
                        <a:t>페르소나 생성용 데이터셋 구축</a:t>
                      </a:r>
                      <a:r>
                        <a:rPr lang="en-US" altLang="ko-KR" sz="1800" b="0" i="0" u="none" strike="noStrike" kern="1200" dirty="0">
                          <a:solidFill>
                            <a:schemeClr val="tx1"/>
                          </a:solidFill>
                          <a:effectLst/>
                          <a:latin typeface="+mn-lt"/>
                          <a:ea typeface="+mn-ea"/>
                          <a:cs typeface="+mn-cs"/>
                        </a:rPr>
                        <a:t>,  </a:t>
                      </a:r>
                      <a:r>
                        <a:rPr lang="ko-KR" altLang="en-US" sz="1800" b="0" i="0" u="none" strike="noStrike" kern="1200" dirty="0">
                          <a:solidFill>
                            <a:schemeClr val="tx1"/>
                          </a:solidFill>
                          <a:effectLst/>
                          <a:latin typeface="+mn-lt"/>
                          <a:ea typeface="+mn-ea"/>
                          <a:cs typeface="+mn-cs"/>
                        </a:rPr>
                        <a:t>페르소나 생성 및 시뮬레이션</a:t>
                      </a:r>
                      <a:r>
                        <a:rPr lang="en-US" altLang="ko-KR" sz="1800" b="0" i="0" u="none" strike="noStrike" kern="1200" dirty="0">
                          <a:solidFill>
                            <a:schemeClr val="tx1"/>
                          </a:solidFill>
                          <a:effectLst/>
                          <a:latin typeface="+mn-lt"/>
                          <a:ea typeface="+mn-ea"/>
                          <a:cs typeface="+mn-cs"/>
                        </a:rPr>
                        <a:t>, </a:t>
                      </a:r>
                      <a:r>
                        <a:rPr lang="ko-KR" altLang="en-US" sz="1800" b="0" i="0" u="none" strike="noStrike" kern="1200" dirty="0">
                          <a:solidFill>
                            <a:schemeClr val="tx1"/>
                          </a:solidFill>
                          <a:effectLst/>
                          <a:latin typeface="+mn-lt"/>
                          <a:ea typeface="+mn-ea"/>
                          <a:cs typeface="+mn-cs"/>
                        </a:rPr>
                        <a:t>예측결과 평가 및 튜닝</a:t>
                      </a:r>
                      <a:endParaRPr lang="ko-KR" altLang="en-US" dirty="0"/>
                    </a:p>
                  </a:txBody>
                  <a:tcPr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425030413"/>
                  </a:ext>
                </a:extLst>
              </a:tr>
              <a:tr h="1251000">
                <a:tc>
                  <a:txBody>
                    <a:bodyPr/>
                    <a:lstStyle/>
                    <a:p>
                      <a:pPr lvl="0" algn="ctr" latinLnBrk="1"/>
                      <a:r>
                        <a:rPr lang="ko-KR" altLang="en-US" dirty="0"/>
                        <a:t>박동현</a:t>
                      </a:r>
                    </a:p>
                  </a:txBody>
                  <a:tcPr anchor="ctr">
                    <a:lnR w="12700" cap="flat" cmpd="sng" algn="ctr">
                      <a:solidFill>
                        <a:schemeClr val="tx1"/>
                      </a:solidFill>
                      <a:prstDash val="solid"/>
                      <a:round/>
                      <a:headEnd type="none" w="med" len="med"/>
                      <a:tailEnd type="none" w="med" len="med"/>
                    </a:lnR>
                  </a:tcPr>
                </a:tc>
                <a:tc>
                  <a:txBody>
                    <a:bodyPr/>
                    <a:lstStyle/>
                    <a:p>
                      <a:pPr lvl="0" algn="ctr" latinLnBrk="1"/>
                      <a:r>
                        <a:rPr lang="ko-KR" altLang="en-US" dirty="0"/>
                        <a:t>팀원</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lvl="1" algn="l" latinLnBrk="1"/>
                      <a:r>
                        <a:rPr lang="ko-KR" altLang="en-US" sz="1800" b="0" i="0" u="none" strike="noStrike" kern="1200" dirty="0" err="1">
                          <a:solidFill>
                            <a:schemeClr val="tx1"/>
                          </a:solidFill>
                          <a:effectLst/>
                          <a:latin typeface="+mn-lt"/>
                          <a:ea typeface="+mn-ea"/>
                          <a:cs typeface="+mn-cs"/>
                        </a:rPr>
                        <a:t>컨조인트</a:t>
                      </a:r>
                      <a:r>
                        <a:rPr lang="ko-KR" altLang="en-US" sz="1800" b="0" i="0" u="none" strike="noStrike" kern="1200" dirty="0">
                          <a:solidFill>
                            <a:schemeClr val="tx1"/>
                          </a:solidFill>
                          <a:effectLst/>
                          <a:latin typeface="+mn-lt"/>
                          <a:ea typeface="+mn-ea"/>
                          <a:cs typeface="+mn-cs"/>
                        </a:rPr>
                        <a:t> 분석</a:t>
                      </a:r>
                      <a:r>
                        <a:rPr lang="en-US" altLang="ko-KR" sz="1800" b="0" i="0" u="none" strike="noStrike" kern="1200" dirty="0">
                          <a:solidFill>
                            <a:schemeClr val="tx1"/>
                          </a:solidFill>
                          <a:effectLst/>
                          <a:latin typeface="+mn-lt"/>
                          <a:ea typeface="+mn-ea"/>
                          <a:cs typeface="+mn-cs"/>
                        </a:rPr>
                        <a:t>, EDA(</a:t>
                      </a:r>
                      <a:r>
                        <a:rPr lang="ko-KR" altLang="en-US" sz="1800" b="0" i="0" u="none" strike="noStrike" kern="1200" dirty="0">
                          <a:solidFill>
                            <a:schemeClr val="tx1"/>
                          </a:solidFill>
                          <a:effectLst/>
                          <a:latin typeface="+mn-lt"/>
                          <a:ea typeface="+mn-ea"/>
                          <a:cs typeface="+mn-cs"/>
                        </a:rPr>
                        <a:t>인구통계학적 세그먼트</a:t>
                      </a:r>
                      <a:r>
                        <a:rPr lang="en-US" altLang="ko-KR" sz="1800" b="0" i="0" u="none" strike="noStrike" kern="1200" dirty="0">
                          <a:solidFill>
                            <a:schemeClr val="tx1"/>
                          </a:solidFill>
                          <a:effectLst/>
                          <a:latin typeface="+mn-lt"/>
                          <a:ea typeface="+mn-ea"/>
                          <a:cs typeface="+mn-cs"/>
                        </a:rPr>
                        <a:t>, </a:t>
                      </a:r>
                      <a:r>
                        <a:rPr lang="ko-KR" altLang="en-US" sz="1800" b="0" i="0" u="none" strike="noStrike" kern="1200" dirty="0">
                          <a:solidFill>
                            <a:schemeClr val="tx1"/>
                          </a:solidFill>
                          <a:effectLst/>
                          <a:latin typeface="+mn-lt"/>
                          <a:ea typeface="+mn-ea"/>
                          <a:cs typeface="+mn-cs"/>
                        </a:rPr>
                        <a:t>마이크로 세그먼트 정의 및 프로파일링</a:t>
                      </a:r>
                      <a:r>
                        <a:rPr lang="en-US" altLang="ko-KR" sz="1800" b="0" i="0" u="none" strike="noStrike" kern="1200" dirty="0">
                          <a:solidFill>
                            <a:schemeClr val="tx1"/>
                          </a:solidFill>
                          <a:effectLst/>
                          <a:latin typeface="+mn-lt"/>
                          <a:ea typeface="+mn-ea"/>
                          <a:cs typeface="+mn-cs"/>
                        </a:rPr>
                        <a:t>),  </a:t>
                      </a:r>
                      <a:r>
                        <a:rPr lang="ko-KR" altLang="en-US" sz="1800" b="0" i="0" u="none" strike="noStrike" kern="1200" dirty="0">
                          <a:solidFill>
                            <a:schemeClr val="tx1"/>
                          </a:solidFill>
                          <a:effectLst/>
                          <a:latin typeface="+mn-lt"/>
                          <a:ea typeface="+mn-ea"/>
                          <a:cs typeface="+mn-cs"/>
                        </a:rPr>
                        <a:t>페르소나 생성 및 시뮬레이션</a:t>
                      </a:r>
                      <a:r>
                        <a:rPr lang="en-US" altLang="ko-KR" sz="1800" b="0" i="0" u="none" strike="noStrike" kern="1200" dirty="0">
                          <a:solidFill>
                            <a:schemeClr val="tx1"/>
                          </a:solidFill>
                          <a:effectLst/>
                          <a:latin typeface="+mn-lt"/>
                          <a:ea typeface="+mn-ea"/>
                          <a:cs typeface="+mn-cs"/>
                        </a:rPr>
                        <a:t>, </a:t>
                      </a:r>
                      <a:r>
                        <a:rPr lang="ko-KR" altLang="en-US" sz="1800" b="0" i="0" u="none" strike="noStrike" kern="1200" dirty="0">
                          <a:solidFill>
                            <a:schemeClr val="tx1"/>
                          </a:solidFill>
                          <a:effectLst/>
                          <a:latin typeface="+mn-lt"/>
                          <a:ea typeface="+mn-ea"/>
                          <a:cs typeface="+mn-cs"/>
                        </a:rPr>
                        <a:t>예측결과 평가 및 튜닝</a:t>
                      </a:r>
                      <a:endParaRPr lang="ko-KR" altLang="en-US" dirty="0"/>
                    </a:p>
                  </a:txBody>
                  <a:tcPr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417555147"/>
                  </a:ext>
                </a:extLst>
              </a:tr>
              <a:tr h="1251000">
                <a:tc>
                  <a:txBody>
                    <a:bodyPr/>
                    <a:lstStyle/>
                    <a:p>
                      <a:pPr lvl="0" algn="ctr" latinLnBrk="1"/>
                      <a:r>
                        <a:rPr lang="ko-KR" altLang="en-US" dirty="0" err="1"/>
                        <a:t>최장호</a:t>
                      </a:r>
                      <a:endParaRPr lang="ko-KR" altLang="en-US" dirty="0"/>
                    </a:p>
                  </a:txBody>
                  <a:tcPr anchor="ctr">
                    <a:lnR w="12700" cap="flat" cmpd="sng" algn="ctr">
                      <a:solidFill>
                        <a:schemeClr val="tx1"/>
                      </a:solidFill>
                      <a:prstDash val="solid"/>
                      <a:round/>
                      <a:headEnd type="none" w="med" len="med"/>
                      <a:tailEnd type="none" w="med" len="med"/>
                    </a:lnR>
                  </a:tcPr>
                </a:tc>
                <a:tc>
                  <a:txBody>
                    <a:bodyPr/>
                    <a:lstStyle/>
                    <a:p>
                      <a:pPr lvl="0" algn="ctr" latinLnBrk="1"/>
                      <a:r>
                        <a:rPr lang="ko-KR" altLang="en-US" dirty="0"/>
                        <a:t>팀원</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lvl="1" algn="l" latinLnBrk="1"/>
                      <a:r>
                        <a:rPr lang="ko-KR" altLang="en-US" sz="1800" b="0" i="0" u="none" strike="noStrike" kern="1200" dirty="0" err="1">
                          <a:solidFill>
                            <a:schemeClr val="tx1"/>
                          </a:solidFill>
                          <a:effectLst/>
                          <a:latin typeface="+mn-lt"/>
                          <a:ea typeface="+mn-ea"/>
                          <a:cs typeface="+mn-cs"/>
                        </a:rPr>
                        <a:t>동원몰</a:t>
                      </a:r>
                      <a:r>
                        <a:rPr lang="ko-KR" altLang="en-US" sz="1800" b="0" i="0" u="none" strike="noStrike" kern="1200" dirty="0">
                          <a:solidFill>
                            <a:schemeClr val="tx1"/>
                          </a:solidFill>
                          <a:effectLst/>
                          <a:latin typeface="+mn-lt"/>
                          <a:ea typeface="+mn-ea"/>
                          <a:cs typeface="+mn-cs"/>
                        </a:rPr>
                        <a:t> </a:t>
                      </a:r>
                      <a:r>
                        <a:rPr lang="ko-KR" altLang="en-US" sz="1800" b="0" i="0" u="none" strike="noStrike" kern="1200" dirty="0" err="1">
                          <a:solidFill>
                            <a:schemeClr val="tx1"/>
                          </a:solidFill>
                          <a:effectLst/>
                          <a:latin typeface="+mn-lt"/>
                          <a:ea typeface="+mn-ea"/>
                          <a:cs typeface="+mn-cs"/>
                        </a:rPr>
                        <a:t>웹크롤링</a:t>
                      </a:r>
                      <a:r>
                        <a:rPr lang="ko-KR" altLang="en-US" sz="1800" b="0" i="0" u="none" strike="noStrike" kern="1200" dirty="0">
                          <a:solidFill>
                            <a:schemeClr val="tx1"/>
                          </a:solidFill>
                          <a:effectLst/>
                          <a:latin typeface="+mn-lt"/>
                          <a:ea typeface="+mn-ea"/>
                          <a:cs typeface="+mn-cs"/>
                        </a:rPr>
                        <a:t> 개발</a:t>
                      </a:r>
                      <a:r>
                        <a:rPr lang="en-US" altLang="ko-KR" sz="1800" b="0" i="0" u="none" strike="noStrike" kern="1200" dirty="0">
                          <a:solidFill>
                            <a:schemeClr val="tx1"/>
                          </a:solidFill>
                          <a:effectLst/>
                          <a:latin typeface="+mn-lt"/>
                          <a:ea typeface="+mn-ea"/>
                          <a:cs typeface="+mn-cs"/>
                        </a:rPr>
                        <a:t>, </a:t>
                      </a:r>
                      <a:r>
                        <a:rPr lang="ko-KR" altLang="en-US" sz="1800" b="0" i="0" u="none" strike="noStrike" kern="1200" dirty="0" err="1">
                          <a:solidFill>
                            <a:schemeClr val="tx1"/>
                          </a:solidFill>
                          <a:effectLst/>
                          <a:latin typeface="+mn-lt"/>
                          <a:ea typeface="+mn-ea"/>
                          <a:cs typeface="+mn-cs"/>
                        </a:rPr>
                        <a:t>컨조인트</a:t>
                      </a:r>
                      <a:r>
                        <a:rPr lang="ko-KR" altLang="en-US" sz="1800" b="0" i="0" u="none" strike="noStrike" kern="1200" dirty="0">
                          <a:solidFill>
                            <a:schemeClr val="tx1"/>
                          </a:solidFill>
                          <a:effectLst/>
                          <a:latin typeface="+mn-lt"/>
                          <a:ea typeface="+mn-ea"/>
                          <a:cs typeface="+mn-cs"/>
                        </a:rPr>
                        <a:t> 분석</a:t>
                      </a:r>
                      <a:r>
                        <a:rPr lang="en-US" altLang="ko-KR" sz="1800" b="0" i="0" u="none" strike="noStrike" kern="1200" dirty="0">
                          <a:solidFill>
                            <a:schemeClr val="tx1"/>
                          </a:solidFill>
                          <a:effectLst/>
                          <a:latin typeface="+mn-lt"/>
                          <a:ea typeface="+mn-ea"/>
                          <a:cs typeface="+mn-cs"/>
                        </a:rPr>
                        <a:t>, EDA(RFM</a:t>
                      </a:r>
                      <a:r>
                        <a:rPr lang="ko-KR" altLang="en-US" sz="1800" b="0" i="0" u="none" strike="noStrike" kern="1200" dirty="0">
                          <a:solidFill>
                            <a:schemeClr val="tx1"/>
                          </a:solidFill>
                          <a:effectLst/>
                          <a:latin typeface="+mn-lt"/>
                          <a:ea typeface="+mn-ea"/>
                          <a:cs typeface="+mn-cs"/>
                        </a:rPr>
                        <a:t>세그먼트</a:t>
                      </a:r>
                      <a:r>
                        <a:rPr lang="en-US" altLang="ko-KR" sz="1800" b="0" i="0" u="none" strike="noStrike" kern="1200" dirty="0">
                          <a:solidFill>
                            <a:schemeClr val="tx1"/>
                          </a:solidFill>
                          <a:effectLst/>
                          <a:latin typeface="+mn-lt"/>
                          <a:ea typeface="+mn-ea"/>
                          <a:cs typeface="+mn-cs"/>
                        </a:rPr>
                        <a:t>), </a:t>
                      </a:r>
                      <a:r>
                        <a:rPr lang="ko-KR" altLang="en-US" sz="1800" b="0" i="0" u="none" strike="noStrike" kern="1200" dirty="0">
                          <a:solidFill>
                            <a:schemeClr val="tx1"/>
                          </a:solidFill>
                          <a:effectLst/>
                          <a:latin typeface="+mn-lt"/>
                          <a:ea typeface="+mn-ea"/>
                          <a:cs typeface="+mn-cs"/>
                        </a:rPr>
                        <a:t>페르소나 생성 및 시뮬레이션</a:t>
                      </a:r>
                      <a:r>
                        <a:rPr lang="en-US" altLang="ko-KR" sz="1800" b="0" i="0" u="none" strike="noStrike" kern="1200" dirty="0">
                          <a:solidFill>
                            <a:schemeClr val="tx1"/>
                          </a:solidFill>
                          <a:effectLst/>
                          <a:latin typeface="+mn-lt"/>
                          <a:ea typeface="+mn-ea"/>
                          <a:cs typeface="+mn-cs"/>
                        </a:rPr>
                        <a:t>, </a:t>
                      </a:r>
                      <a:r>
                        <a:rPr lang="ko-KR" altLang="en-US" sz="1800" b="0" i="0" u="none" strike="noStrike" kern="1200" dirty="0">
                          <a:solidFill>
                            <a:schemeClr val="tx1"/>
                          </a:solidFill>
                          <a:effectLst/>
                          <a:latin typeface="+mn-lt"/>
                          <a:ea typeface="+mn-ea"/>
                          <a:cs typeface="+mn-cs"/>
                        </a:rPr>
                        <a:t>예측결과 평가 및 튜닝</a:t>
                      </a:r>
                      <a:r>
                        <a:rPr lang="en-US" altLang="ko-KR" sz="1800" b="0" i="0" u="none" strike="noStrike" kern="1200" dirty="0">
                          <a:solidFill>
                            <a:schemeClr val="tx1"/>
                          </a:solidFill>
                          <a:effectLst/>
                          <a:latin typeface="+mn-lt"/>
                          <a:ea typeface="+mn-ea"/>
                          <a:cs typeface="+mn-cs"/>
                        </a:rPr>
                        <a:t>, </a:t>
                      </a:r>
                      <a:r>
                        <a:rPr lang="ko-KR" altLang="en-US" sz="1800" b="0" i="0" u="none" strike="noStrike" kern="1200" dirty="0">
                          <a:solidFill>
                            <a:schemeClr val="tx1"/>
                          </a:solidFill>
                          <a:effectLst/>
                          <a:latin typeface="+mn-lt"/>
                          <a:ea typeface="+mn-ea"/>
                          <a:cs typeface="+mn-cs"/>
                        </a:rPr>
                        <a:t>웹 프론트 개발</a:t>
                      </a:r>
                      <a:r>
                        <a:rPr lang="en-US" altLang="ko-KR" sz="1800" b="0" i="0" u="none" strike="noStrike" kern="1200" dirty="0">
                          <a:solidFill>
                            <a:schemeClr val="tx1"/>
                          </a:solidFill>
                          <a:effectLst/>
                          <a:latin typeface="+mn-lt"/>
                          <a:ea typeface="+mn-ea"/>
                          <a:cs typeface="+mn-cs"/>
                        </a:rPr>
                        <a:t>, </a:t>
                      </a:r>
                      <a:r>
                        <a:rPr lang="ko-KR" altLang="en-US" sz="1800" b="0" i="0" u="none" strike="noStrike" kern="1200" dirty="0">
                          <a:solidFill>
                            <a:schemeClr val="tx1"/>
                          </a:solidFill>
                          <a:effectLst/>
                          <a:latin typeface="+mn-lt"/>
                          <a:ea typeface="+mn-ea"/>
                          <a:cs typeface="+mn-cs"/>
                        </a:rPr>
                        <a:t>웹 </a:t>
                      </a:r>
                      <a:r>
                        <a:rPr lang="ko-KR" altLang="en-US" sz="1800" b="0" i="0" u="none" strike="noStrike" kern="1200" dirty="0" err="1">
                          <a:solidFill>
                            <a:schemeClr val="tx1"/>
                          </a:solidFill>
                          <a:effectLst/>
                          <a:latin typeface="+mn-lt"/>
                          <a:ea typeface="+mn-ea"/>
                          <a:cs typeface="+mn-cs"/>
                        </a:rPr>
                        <a:t>백엔드</a:t>
                      </a:r>
                      <a:r>
                        <a:rPr lang="ko-KR" altLang="en-US" sz="1800" b="0" i="0" u="none" strike="noStrike" kern="1200" dirty="0">
                          <a:solidFill>
                            <a:schemeClr val="tx1"/>
                          </a:solidFill>
                          <a:effectLst/>
                          <a:latin typeface="+mn-lt"/>
                          <a:ea typeface="+mn-ea"/>
                          <a:cs typeface="+mn-cs"/>
                        </a:rPr>
                        <a:t> 개발</a:t>
                      </a:r>
                      <a:endParaRPr lang="ko-KR" altLang="en-US" dirty="0"/>
                    </a:p>
                  </a:txBody>
                  <a:tcPr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688481929"/>
                  </a:ext>
                </a:extLst>
              </a:tr>
            </a:tbl>
          </a:graphicData>
        </a:graphic>
      </p:graphicFrame>
    </p:spTree>
    <p:extLst>
      <p:ext uri="{BB962C8B-B14F-4D97-AF65-F5344CB8AC3E}">
        <p14:creationId xmlns:p14="http://schemas.microsoft.com/office/powerpoint/2010/main" val="15455824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915E39-0B67-80C2-8E62-F93CBCC1CFEA}"/>
            </a:ext>
          </a:extLst>
        </p:cNvPr>
        <p:cNvGrpSpPr/>
        <p:nvPr/>
      </p:nvGrpSpPr>
      <p:grpSpPr>
        <a:xfrm>
          <a:off x="0" y="0"/>
          <a:ext cx="0" cy="0"/>
          <a:chOff x="0" y="0"/>
          <a:chExt cx="0" cy="0"/>
        </a:xfrm>
      </p:grpSpPr>
      <p:sp>
        <p:nvSpPr>
          <p:cNvPr id="17" name="AutoShape 17">
            <a:extLst>
              <a:ext uri="{FF2B5EF4-FFF2-40B4-BE49-F238E27FC236}">
                <a16:creationId xmlns:a16="http://schemas.microsoft.com/office/drawing/2014/main" id="{5F018E37-FB43-961C-F7DB-AB5D93B51035}"/>
              </a:ext>
            </a:extLst>
          </p:cNvPr>
          <p:cNvSpPr/>
          <p:nvPr/>
        </p:nvSpPr>
        <p:spPr>
          <a:xfrm>
            <a:off x="4373999" y="1074277"/>
            <a:ext cx="12996991" cy="0"/>
          </a:xfrm>
          <a:prstGeom prst="line">
            <a:avLst/>
          </a:prstGeom>
          <a:ln w="9525" cap="rnd">
            <a:solidFill>
              <a:srgbClr val="000000"/>
            </a:solidFill>
            <a:prstDash val="solid"/>
            <a:headEnd type="none" w="sm" len="sm"/>
            <a:tailEnd type="none" w="sm" len="sm"/>
          </a:ln>
        </p:spPr>
      </p:sp>
      <p:sp>
        <p:nvSpPr>
          <p:cNvPr id="26" name="TextBox 26">
            <a:extLst>
              <a:ext uri="{FF2B5EF4-FFF2-40B4-BE49-F238E27FC236}">
                <a16:creationId xmlns:a16="http://schemas.microsoft.com/office/drawing/2014/main" id="{2D8FB865-6132-1DA9-6753-07E40E0BA0F9}"/>
              </a:ext>
            </a:extLst>
          </p:cNvPr>
          <p:cNvSpPr txBox="1"/>
          <p:nvPr/>
        </p:nvSpPr>
        <p:spPr>
          <a:xfrm>
            <a:off x="1197103" y="795626"/>
            <a:ext cx="3736349" cy="513795"/>
          </a:xfrm>
          <a:prstGeom prst="rect">
            <a:avLst/>
          </a:prstGeom>
        </p:spPr>
        <p:txBody>
          <a:bodyPr lIns="0" tIns="0" rIns="0" bIns="0" rtlCol="0" anchor="t">
            <a:spAutoFit/>
          </a:bodyPr>
          <a:lstStyle/>
          <a:p>
            <a:pPr algn="l">
              <a:lnSpc>
                <a:spcPts val="4329"/>
              </a:lnSpc>
            </a:pPr>
            <a:r>
              <a:rPr lang="ko-KR" altLang="en-US" sz="3092" b="1" spc="-197" dirty="0">
                <a:solidFill>
                  <a:srgbClr val="000000"/>
                </a:solidFill>
                <a:latin typeface="+mn-ea"/>
                <a:cs typeface="Source Han Sans KR Bold"/>
                <a:sym typeface="Source Han Sans KR Bold"/>
              </a:rPr>
              <a:t>일정</a:t>
            </a:r>
            <a:r>
              <a:rPr lang="en-US" altLang="ko-KR" sz="3092" b="1" spc="-197" dirty="0">
                <a:solidFill>
                  <a:srgbClr val="000000"/>
                </a:solidFill>
                <a:latin typeface="+mn-ea"/>
                <a:cs typeface="Source Han Sans KR Bold"/>
                <a:sym typeface="Source Han Sans KR Bold"/>
              </a:rPr>
              <a:t>(Gantt Chart)</a:t>
            </a:r>
            <a:r>
              <a:rPr lang="ko-KR" altLang="en-US" sz="3092" b="1" spc="-197" dirty="0">
                <a:solidFill>
                  <a:srgbClr val="000000"/>
                </a:solidFill>
                <a:latin typeface="+mn-ea"/>
                <a:cs typeface="Source Han Sans KR Bold"/>
                <a:sym typeface="Source Han Sans KR Bold"/>
              </a:rPr>
              <a:t> </a:t>
            </a:r>
            <a:endParaRPr lang="en-US" sz="3092" b="1" spc="-197" dirty="0">
              <a:solidFill>
                <a:srgbClr val="000000"/>
              </a:solidFill>
              <a:latin typeface="+mn-ea"/>
              <a:cs typeface="Source Han Sans KR Bold"/>
              <a:sym typeface="Source Han Sans KR Bold"/>
            </a:endParaRPr>
          </a:p>
        </p:txBody>
      </p:sp>
      <p:sp>
        <p:nvSpPr>
          <p:cNvPr id="39" name="TextBox 12">
            <a:extLst>
              <a:ext uri="{FF2B5EF4-FFF2-40B4-BE49-F238E27FC236}">
                <a16:creationId xmlns:a16="http://schemas.microsoft.com/office/drawing/2014/main" id="{59F5C4C3-2611-864E-32C7-9E0CF8695D2A}"/>
              </a:ext>
            </a:extLst>
          </p:cNvPr>
          <p:cNvSpPr txBox="1"/>
          <p:nvPr/>
        </p:nvSpPr>
        <p:spPr>
          <a:xfrm>
            <a:off x="11574000" y="547028"/>
            <a:ext cx="5796991" cy="467820"/>
          </a:xfrm>
          <a:prstGeom prst="rect">
            <a:avLst/>
          </a:prstGeom>
        </p:spPr>
        <p:txBody>
          <a:bodyPr wrap="square" lIns="0" tIns="0" rIns="0" bIns="0" rtlCol="0" anchor="t">
            <a:spAutoFit/>
          </a:bodyPr>
          <a:lstStyle/>
          <a:p>
            <a:pPr marL="0" lvl="0" indent="0" algn="r">
              <a:lnSpc>
                <a:spcPts val="3935"/>
              </a:lnSpc>
              <a:spcBef>
                <a:spcPct val="0"/>
              </a:spcBef>
            </a:pPr>
            <a:r>
              <a:rPr lang="en-US" sz="2800" dirty="0">
                <a:solidFill>
                  <a:schemeClr val="tx1">
                    <a:lumMod val="50000"/>
                    <a:lumOff val="50000"/>
                  </a:schemeClr>
                </a:solidFill>
                <a:latin typeface="+mn-ea"/>
                <a:cs typeface="Telegraf"/>
                <a:sym typeface="Telegraf"/>
              </a:rPr>
              <a:t>Part 1 </a:t>
            </a:r>
            <a:r>
              <a:rPr lang="en-US" altLang="ko-KR" sz="2800" dirty="0">
                <a:solidFill>
                  <a:schemeClr val="tx1">
                    <a:lumMod val="50000"/>
                    <a:lumOff val="50000"/>
                  </a:schemeClr>
                </a:solidFill>
                <a:latin typeface="+mn-ea"/>
                <a:cs typeface="Telegraf"/>
                <a:sym typeface="Telegraf"/>
              </a:rPr>
              <a:t>– </a:t>
            </a:r>
            <a:r>
              <a:rPr lang="ko-KR" altLang="en-US" sz="2800" dirty="0">
                <a:solidFill>
                  <a:schemeClr val="tx1">
                    <a:lumMod val="50000"/>
                    <a:lumOff val="50000"/>
                  </a:schemeClr>
                </a:solidFill>
                <a:latin typeface="+mn-ea"/>
                <a:cs typeface="Telegraf"/>
                <a:sym typeface="Telegraf"/>
              </a:rPr>
              <a:t>프로젝트 개요</a:t>
            </a:r>
            <a:endParaRPr lang="en-US" sz="2800" dirty="0">
              <a:solidFill>
                <a:schemeClr val="tx1">
                  <a:lumMod val="50000"/>
                  <a:lumOff val="50000"/>
                </a:schemeClr>
              </a:solidFill>
              <a:latin typeface="+mn-ea"/>
              <a:cs typeface="Telegraf"/>
              <a:sym typeface="Telegraf"/>
            </a:endParaRPr>
          </a:p>
        </p:txBody>
      </p:sp>
      <p:grpSp>
        <p:nvGrpSpPr>
          <p:cNvPr id="10" name="그룹 9">
            <a:extLst>
              <a:ext uri="{FF2B5EF4-FFF2-40B4-BE49-F238E27FC236}">
                <a16:creationId xmlns:a16="http://schemas.microsoft.com/office/drawing/2014/main" id="{650CF7BE-3B7D-3C6A-B303-E4224907D3BD}"/>
              </a:ext>
            </a:extLst>
          </p:cNvPr>
          <p:cNvGrpSpPr/>
          <p:nvPr/>
        </p:nvGrpSpPr>
        <p:grpSpPr>
          <a:xfrm>
            <a:off x="233586" y="1368850"/>
            <a:ext cx="17820828" cy="8131176"/>
            <a:chOff x="1197103" y="2055892"/>
            <a:chExt cx="16175435" cy="7380426"/>
          </a:xfrm>
        </p:grpSpPr>
        <p:pic>
          <p:nvPicPr>
            <p:cNvPr id="11" name="그림 10">
              <a:extLst>
                <a:ext uri="{FF2B5EF4-FFF2-40B4-BE49-F238E27FC236}">
                  <a16:creationId xmlns:a16="http://schemas.microsoft.com/office/drawing/2014/main" id="{EBAFCE38-DCA4-B2C8-7163-4A09944C6788}"/>
                </a:ext>
              </a:extLst>
            </p:cNvPr>
            <p:cNvPicPr>
              <a:picLocks noChangeAspect="1"/>
            </p:cNvPicPr>
            <p:nvPr/>
          </p:nvPicPr>
          <p:blipFill>
            <a:blip r:embed="rId2"/>
            <a:stretch>
              <a:fillRect/>
            </a:stretch>
          </p:blipFill>
          <p:spPr>
            <a:xfrm>
              <a:off x="1197103" y="2055892"/>
              <a:ext cx="16175435" cy="7380426"/>
            </a:xfrm>
            <a:prstGeom prst="rect">
              <a:avLst/>
            </a:prstGeom>
          </p:spPr>
        </p:pic>
        <p:sp>
          <p:nvSpPr>
            <p:cNvPr id="12" name="직사각형 11">
              <a:extLst>
                <a:ext uri="{FF2B5EF4-FFF2-40B4-BE49-F238E27FC236}">
                  <a16:creationId xmlns:a16="http://schemas.microsoft.com/office/drawing/2014/main" id="{CAC15815-176F-1B62-ADC5-DE645E8F2303}"/>
                </a:ext>
              </a:extLst>
            </p:cNvPr>
            <p:cNvSpPr/>
            <p:nvPr/>
          </p:nvSpPr>
          <p:spPr>
            <a:xfrm>
              <a:off x="1197103" y="3016700"/>
              <a:ext cx="16173887" cy="596800"/>
            </a:xfrm>
            <a:prstGeom prst="rect">
              <a:avLst/>
            </a:prstGeom>
            <a:solidFill>
              <a:schemeClr val="accent1">
                <a:alpha val="1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직사각형 12">
              <a:extLst>
                <a:ext uri="{FF2B5EF4-FFF2-40B4-BE49-F238E27FC236}">
                  <a16:creationId xmlns:a16="http://schemas.microsoft.com/office/drawing/2014/main" id="{47277F66-E8FD-6A3F-9929-E6CBD652A7D5}"/>
                </a:ext>
              </a:extLst>
            </p:cNvPr>
            <p:cNvSpPr/>
            <p:nvPr/>
          </p:nvSpPr>
          <p:spPr>
            <a:xfrm>
              <a:off x="1197103" y="3613500"/>
              <a:ext cx="16173887" cy="960808"/>
            </a:xfrm>
            <a:prstGeom prst="rect">
              <a:avLst/>
            </a:prstGeom>
            <a:solidFill>
              <a:srgbClr val="FFFF00">
                <a:alpha val="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직사각형 13">
              <a:extLst>
                <a:ext uri="{FF2B5EF4-FFF2-40B4-BE49-F238E27FC236}">
                  <a16:creationId xmlns:a16="http://schemas.microsoft.com/office/drawing/2014/main" id="{FDC2F4D4-ACB1-7326-DA47-F5910F68CB6B}"/>
                </a:ext>
              </a:extLst>
            </p:cNvPr>
            <p:cNvSpPr/>
            <p:nvPr/>
          </p:nvSpPr>
          <p:spPr>
            <a:xfrm>
              <a:off x="1197103" y="4546600"/>
              <a:ext cx="16173887" cy="1496901"/>
            </a:xfrm>
            <a:prstGeom prst="rect">
              <a:avLst/>
            </a:prstGeom>
            <a:solidFill>
              <a:schemeClr val="accent6">
                <a:alpha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직사각형 14">
              <a:extLst>
                <a:ext uri="{FF2B5EF4-FFF2-40B4-BE49-F238E27FC236}">
                  <a16:creationId xmlns:a16="http://schemas.microsoft.com/office/drawing/2014/main" id="{68451F81-A8E6-A279-6B7B-1C1CFDB11698}"/>
                </a:ext>
              </a:extLst>
            </p:cNvPr>
            <p:cNvSpPr/>
            <p:nvPr/>
          </p:nvSpPr>
          <p:spPr>
            <a:xfrm>
              <a:off x="1197103" y="6043501"/>
              <a:ext cx="16173887" cy="1844998"/>
            </a:xfrm>
            <a:prstGeom prst="rect">
              <a:avLst/>
            </a:prstGeom>
            <a:solidFill>
              <a:schemeClr val="accent2">
                <a:alpha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직사각형 15">
              <a:extLst>
                <a:ext uri="{FF2B5EF4-FFF2-40B4-BE49-F238E27FC236}">
                  <a16:creationId xmlns:a16="http://schemas.microsoft.com/office/drawing/2014/main" id="{BE7FBC98-D054-35C0-ECB6-9D8617BE3060}"/>
                </a:ext>
              </a:extLst>
            </p:cNvPr>
            <p:cNvSpPr/>
            <p:nvPr/>
          </p:nvSpPr>
          <p:spPr>
            <a:xfrm>
              <a:off x="1197103" y="7888499"/>
              <a:ext cx="16173887" cy="1215001"/>
            </a:xfrm>
            <a:prstGeom prst="rect">
              <a:avLst/>
            </a:prstGeom>
            <a:solidFill>
              <a:schemeClr val="accent3">
                <a:alpha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2753783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D02CDE-6F52-AD59-5C06-5A987BECA08C}"/>
            </a:ext>
          </a:extLst>
        </p:cNvPr>
        <p:cNvGrpSpPr/>
        <p:nvPr/>
      </p:nvGrpSpPr>
      <p:grpSpPr>
        <a:xfrm>
          <a:off x="0" y="0"/>
          <a:ext cx="0" cy="0"/>
          <a:chOff x="0" y="0"/>
          <a:chExt cx="0" cy="0"/>
        </a:xfrm>
      </p:grpSpPr>
      <p:sp>
        <p:nvSpPr>
          <p:cNvPr id="17" name="AutoShape 17">
            <a:extLst>
              <a:ext uri="{FF2B5EF4-FFF2-40B4-BE49-F238E27FC236}">
                <a16:creationId xmlns:a16="http://schemas.microsoft.com/office/drawing/2014/main" id="{0441740E-6CE4-C6D7-409E-5CA9F5A73687}"/>
              </a:ext>
            </a:extLst>
          </p:cNvPr>
          <p:cNvSpPr/>
          <p:nvPr/>
        </p:nvSpPr>
        <p:spPr>
          <a:xfrm>
            <a:off x="3537491" y="1074277"/>
            <a:ext cx="13833500" cy="0"/>
          </a:xfrm>
          <a:prstGeom prst="line">
            <a:avLst/>
          </a:prstGeom>
          <a:ln w="9525" cap="rnd">
            <a:solidFill>
              <a:srgbClr val="000000"/>
            </a:solidFill>
            <a:prstDash val="solid"/>
            <a:headEnd type="none" w="sm" len="sm"/>
            <a:tailEnd type="none" w="sm" len="sm"/>
          </a:ln>
        </p:spPr>
      </p:sp>
      <p:sp>
        <p:nvSpPr>
          <p:cNvPr id="26" name="TextBox 26">
            <a:extLst>
              <a:ext uri="{FF2B5EF4-FFF2-40B4-BE49-F238E27FC236}">
                <a16:creationId xmlns:a16="http://schemas.microsoft.com/office/drawing/2014/main" id="{C34858D8-4B28-87F8-78B8-2506111BBC33}"/>
              </a:ext>
            </a:extLst>
          </p:cNvPr>
          <p:cNvSpPr txBox="1"/>
          <p:nvPr/>
        </p:nvSpPr>
        <p:spPr>
          <a:xfrm>
            <a:off x="1197103" y="795626"/>
            <a:ext cx="3736349" cy="513795"/>
          </a:xfrm>
          <a:prstGeom prst="rect">
            <a:avLst/>
          </a:prstGeom>
        </p:spPr>
        <p:txBody>
          <a:bodyPr lIns="0" tIns="0" rIns="0" bIns="0" rtlCol="0" anchor="t">
            <a:spAutoFit/>
          </a:bodyPr>
          <a:lstStyle/>
          <a:p>
            <a:pPr algn="l">
              <a:lnSpc>
                <a:spcPts val="4329"/>
              </a:lnSpc>
            </a:pPr>
            <a:r>
              <a:rPr lang="ko-KR" altLang="en-US" sz="3092" b="1" spc="-197" dirty="0">
                <a:solidFill>
                  <a:srgbClr val="000000"/>
                </a:solidFill>
                <a:latin typeface="+mn-ea"/>
                <a:cs typeface="Source Han Sans KR Bold"/>
                <a:sym typeface="Source Han Sans KR Bold"/>
              </a:rPr>
              <a:t>개발 환경</a:t>
            </a:r>
            <a:endParaRPr lang="en-US" sz="3092" b="1" spc="-197" dirty="0">
              <a:solidFill>
                <a:srgbClr val="000000"/>
              </a:solidFill>
              <a:latin typeface="+mn-ea"/>
              <a:cs typeface="Source Han Sans KR Bold"/>
              <a:sym typeface="Source Han Sans KR Bold"/>
            </a:endParaRPr>
          </a:p>
        </p:txBody>
      </p:sp>
      <p:sp>
        <p:nvSpPr>
          <p:cNvPr id="39" name="TextBox 12">
            <a:extLst>
              <a:ext uri="{FF2B5EF4-FFF2-40B4-BE49-F238E27FC236}">
                <a16:creationId xmlns:a16="http://schemas.microsoft.com/office/drawing/2014/main" id="{9140EEED-9866-93D7-1625-30B54E76553A}"/>
              </a:ext>
            </a:extLst>
          </p:cNvPr>
          <p:cNvSpPr txBox="1"/>
          <p:nvPr/>
        </p:nvSpPr>
        <p:spPr>
          <a:xfrm>
            <a:off x="11574000" y="547028"/>
            <a:ext cx="5796991" cy="467820"/>
          </a:xfrm>
          <a:prstGeom prst="rect">
            <a:avLst/>
          </a:prstGeom>
        </p:spPr>
        <p:txBody>
          <a:bodyPr wrap="square" lIns="0" tIns="0" rIns="0" bIns="0" rtlCol="0" anchor="t">
            <a:spAutoFit/>
          </a:bodyPr>
          <a:lstStyle/>
          <a:p>
            <a:pPr marL="0" lvl="0" indent="0" algn="r">
              <a:lnSpc>
                <a:spcPts val="3935"/>
              </a:lnSpc>
              <a:spcBef>
                <a:spcPct val="0"/>
              </a:spcBef>
            </a:pPr>
            <a:r>
              <a:rPr lang="en-US" sz="2800" dirty="0">
                <a:solidFill>
                  <a:schemeClr val="tx1">
                    <a:lumMod val="50000"/>
                    <a:lumOff val="50000"/>
                  </a:schemeClr>
                </a:solidFill>
                <a:latin typeface="+mn-ea"/>
                <a:cs typeface="Telegraf"/>
                <a:sym typeface="Telegraf"/>
              </a:rPr>
              <a:t>Part 1 </a:t>
            </a:r>
            <a:r>
              <a:rPr lang="en-US" altLang="ko-KR" sz="2800" dirty="0">
                <a:solidFill>
                  <a:schemeClr val="tx1">
                    <a:lumMod val="50000"/>
                    <a:lumOff val="50000"/>
                  </a:schemeClr>
                </a:solidFill>
                <a:latin typeface="+mn-ea"/>
                <a:cs typeface="Telegraf"/>
                <a:sym typeface="Telegraf"/>
              </a:rPr>
              <a:t>– </a:t>
            </a:r>
            <a:r>
              <a:rPr lang="ko-KR" altLang="en-US" sz="2800" dirty="0">
                <a:solidFill>
                  <a:schemeClr val="tx1">
                    <a:lumMod val="50000"/>
                    <a:lumOff val="50000"/>
                  </a:schemeClr>
                </a:solidFill>
                <a:latin typeface="+mn-ea"/>
                <a:cs typeface="Telegraf"/>
                <a:sym typeface="Telegraf"/>
              </a:rPr>
              <a:t>프로젝트 개요</a:t>
            </a:r>
            <a:endParaRPr lang="en-US" sz="2800" dirty="0">
              <a:solidFill>
                <a:schemeClr val="tx1">
                  <a:lumMod val="50000"/>
                  <a:lumOff val="50000"/>
                </a:schemeClr>
              </a:solidFill>
              <a:latin typeface="+mn-ea"/>
              <a:cs typeface="Telegraf"/>
              <a:sym typeface="Telegraf"/>
            </a:endParaRPr>
          </a:p>
        </p:txBody>
      </p:sp>
      <p:graphicFrame>
        <p:nvGraphicFramePr>
          <p:cNvPr id="40" name="표 39">
            <a:extLst>
              <a:ext uri="{FF2B5EF4-FFF2-40B4-BE49-F238E27FC236}">
                <a16:creationId xmlns:a16="http://schemas.microsoft.com/office/drawing/2014/main" id="{6B480CE0-2A09-D2DE-B48F-86CBC04523E1}"/>
              </a:ext>
            </a:extLst>
          </p:cNvPr>
          <p:cNvGraphicFramePr>
            <a:graphicFrameLocks noGrp="1"/>
          </p:cNvGraphicFramePr>
          <p:nvPr>
            <p:extLst>
              <p:ext uri="{D42A27DB-BD31-4B8C-83A1-F6EECF244321}">
                <p14:modId xmlns:p14="http://schemas.microsoft.com/office/powerpoint/2010/main" val="1209455893"/>
              </p:ext>
            </p:extLst>
          </p:nvPr>
        </p:nvGraphicFramePr>
        <p:xfrm>
          <a:off x="1345552" y="2713499"/>
          <a:ext cx="14953448" cy="6564192"/>
        </p:xfrm>
        <a:graphic>
          <a:graphicData uri="http://schemas.openxmlformats.org/drawingml/2006/table">
            <a:tbl>
              <a:tblPr firstRow="1" bandRow="1">
                <a:tableStyleId>{7E9639D4-E3E2-4D34-9284-5A2195B3D0D7}</a:tableStyleId>
              </a:tblPr>
              <a:tblGrid>
                <a:gridCol w="2068064">
                  <a:extLst>
                    <a:ext uri="{9D8B030D-6E8A-4147-A177-3AD203B41FA5}">
                      <a16:colId xmlns:a16="http://schemas.microsoft.com/office/drawing/2014/main" val="3370476028"/>
                    </a:ext>
                  </a:extLst>
                </a:gridCol>
                <a:gridCol w="12885384">
                  <a:extLst>
                    <a:ext uri="{9D8B030D-6E8A-4147-A177-3AD203B41FA5}">
                      <a16:colId xmlns:a16="http://schemas.microsoft.com/office/drawing/2014/main" val="3299223831"/>
                    </a:ext>
                  </a:extLst>
                </a:gridCol>
              </a:tblGrid>
              <a:tr h="720001">
                <a:tc>
                  <a:txBody>
                    <a:bodyPr/>
                    <a:lstStyle/>
                    <a:p>
                      <a:pPr lvl="0" algn="ctr" latinLnBrk="1"/>
                      <a:r>
                        <a:rPr lang="ko-KR" altLang="en-US" dirty="0"/>
                        <a:t>구분</a:t>
                      </a:r>
                    </a:p>
                  </a:txBody>
                  <a:tcPr anchor="ctr">
                    <a:lnR w="12700" cap="flat" cmpd="sng" algn="ctr">
                      <a:solidFill>
                        <a:schemeClr val="tx1"/>
                      </a:solidFill>
                      <a:prstDash val="solid"/>
                      <a:round/>
                      <a:headEnd type="none" w="med" len="med"/>
                      <a:tailEnd type="none" w="med" len="med"/>
                    </a:lnR>
                    <a:solidFill>
                      <a:schemeClr val="tx1">
                        <a:lumMod val="65000"/>
                        <a:lumOff val="35000"/>
                      </a:schemeClr>
                    </a:solidFill>
                  </a:tcPr>
                </a:tc>
                <a:tc>
                  <a:txBody>
                    <a:bodyPr/>
                    <a:lstStyle/>
                    <a:p>
                      <a:pPr lvl="1" algn="l" latinLnBrk="1"/>
                      <a:r>
                        <a:rPr lang="ko-KR" altLang="en-US" dirty="0"/>
                        <a:t>상세내역</a:t>
                      </a:r>
                    </a:p>
                  </a:txBody>
                  <a:tcPr anchor="ctr">
                    <a:lnL w="12700" cap="flat" cmpd="sng" algn="ctr">
                      <a:solidFill>
                        <a:schemeClr val="tx1"/>
                      </a:solidFill>
                      <a:prstDash val="solid"/>
                      <a:round/>
                      <a:headEnd type="none" w="med" len="med"/>
                      <a:tailEnd type="none" w="med" len="med"/>
                    </a:lnL>
                    <a:solidFill>
                      <a:schemeClr val="tx1">
                        <a:lumMod val="65000"/>
                        <a:lumOff val="35000"/>
                      </a:schemeClr>
                    </a:solidFill>
                  </a:tcPr>
                </a:tc>
                <a:extLst>
                  <a:ext uri="{0D108BD9-81ED-4DB2-BD59-A6C34878D82A}">
                    <a16:rowId xmlns:a16="http://schemas.microsoft.com/office/drawing/2014/main" val="2175037667"/>
                  </a:ext>
                </a:extLst>
              </a:tr>
              <a:tr h="548181">
                <a:tc>
                  <a:txBody>
                    <a:bodyPr/>
                    <a:lstStyle/>
                    <a:p>
                      <a:pPr lvl="0" algn="ctr" latinLnBrk="1"/>
                      <a:r>
                        <a:rPr lang="en-US" altLang="ko-KR" sz="1800" dirty="0">
                          <a:latin typeface="+mn-ea"/>
                          <a:ea typeface="+mn-ea"/>
                        </a:rPr>
                        <a:t>OS</a:t>
                      </a:r>
                    </a:p>
                  </a:txBody>
                  <a:tcPr anchor="ctr">
                    <a:lnR w="12700" cap="flat" cmpd="sng" algn="ctr">
                      <a:solidFill>
                        <a:schemeClr val="tx1"/>
                      </a:solidFill>
                      <a:prstDash val="solid"/>
                      <a:round/>
                      <a:headEnd type="none" w="med" len="med"/>
                      <a:tailEnd type="none" w="med" len="med"/>
                    </a:lnR>
                  </a:tcPr>
                </a:tc>
                <a:tc>
                  <a:txBody>
                    <a:bodyPr/>
                    <a:lstStyle/>
                    <a:p>
                      <a:pPr lvl="1" algn="l" latinLnBrk="1"/>
                      <a:r>
                        <a:rPr lang="en-US" altLang="ko-KR" sz="1800" b="0" i="0" u="none" strike="noStrike" kern="1200" dirty="0">
                          <a:solidFill>
                            <a:schemeClr val="tx1"/>
                          </a:solidFill>
                          <a:effectLst/>
                          <a:latin typeface="+mn-ea"/>
                          <a:ea typeface="+mn-ea"/>
                          <a:cs typeface="+mn-cs"/>
                        </a:rPr>
                        <a:t>Windows 10 / 11</a:t>
                      </a:r>
                    </a:p>
                  </a:txBody>
                  <a:tcPr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167294385"/>
                  </a:ext>
                </a:extLst>
              </a:tr>
              <a:tr h="540000">
                <a:tc>
                  <a:txBody>
                    <a:bodyPr/>
                    <a:lstStyle/>
                    <a:p>
                      <a:pPr lvl="0" algn="ctr" latinLnBrk="1"/>
                      <a:r>
                        <a:rPr lang="en-US" altLang="ko-KR" sz="1800" kern="0" spc="-16" dirty="0">
                          <a:solidFill>
                            <a:srgbClr val="000000">
                              <a:alpha val="99000"/>
                            </a:srgbClr>
                          </a:solidFill>
                          <a:latin typeface="+mn-ea"/>
                          <a:ea typeface="+mn-ea"/>
                          <a:cs typeface="Manrope" pitchFamily="34" charset="-120"/>
                        </a:rPr>
                        <a:t>Language</a:t>
                      </a:r>
                      <a:endParaRPr lang="ko-KR" altLang="en-US" sz="1800" dirty="0">
                        <a:latin typeface="+mn-ea"/>
                        <a:ea typeface="+mn-ea"/>
                      </a:endParaRPr>
                    </a:p>
                  </a:txBody>
                  <a:tcPr anchor="ctr">
                    <a:lnR w="12700" cap="flat" cmpd="sng" algn="ctr">
                      <a:solidFill>
                        <a:schemeClr val="tx1"/>
                      </a:solidFill>
                      <a:prstDash val="solid"/>
                      <a:round/>
                      <a:headEnd type="none" w="med" len="med"/>
                      <a:tailEnd type="none" w="med" len="med"/>
                    </a:lnR>
                  </a:tcPr>
                </a:tc>
                <a:tc>
                  <a:txBody>
                    <a:bodyPr/>
                    <a:lstStyle/>
                    <a:p>
                      <a:pPr lvl="1" algn="l" latinLnBrk="1"/>
                      <a:r>
                        <a:rPr lang="en-US" altLang="ko-KR" sz="1800" b="0" i="0" u="none" strike="noStrike" kern="1200" dirty="0">
                          <a:solidFill>
                            <a:schemeClr val="tx1"/>
                          </a:solidFill>
                          <a:effectLst/>
                          <a:latin typeface="+mn-ea"/>
                          <a:ea typeface="+mn-ea"/>
                          <a:cs typeface="+mn-cs"/>
                        </a:rPr>
                        <a:t>Python 3.10</a:t>
                      </a:r>
                    </a:p>
                  </a:txBody>
                  <a:tcPr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425030413"/>
                  </a:ext>
                </a:extLst>
              </a:tr>
              <a:tr h="450000">
                <a:tc>
                  <a:txBody>
                    <a:bodyPr/>
                    <a:lstStyle/>
                    <a:p>
                      <a:pPr lvl="0" algn="ctr" latinLnBrk="1"/>
                      <a:r>
                        <a:rPr lang="en-US" altLang="ko-KR" sz="1800" dirty="0">
                          <a:latin typeface="+mn-ea"/>
                          <a:ea typeface="+mn-ea"/>
                        </a:rPr>
                        <a:t>IDE</a:t>
                      </a:r>
                      <a:endParaRPr lang="ko-KR" altLang="en-US" sz="1800" dirty="0">
                        <a:latin typeface="+mn-ea"/>
                        <a:ea typeface="+mn-ea"/>
                      </a:endParaRPr>
                    </a:p>
                  </a:txBody>
                  <a:tcPr anchor="ctr">
                    <a:lnR w="12700" cap="flat" cmpd="sng" algn="ctr">
                      <a:solidFill>
                        <a:schemeClr val="tx1"/>
                      </a:solidFill>
                      <a:prstDash val="solid"/>
                      <a:round/>
                      <a:headEnd type="none" w="med" len="med"/>
                      <a:tailEnd type="none" w="med" len="med"/>
                    </a:lnR>
                  </a:tcPr>
                </a:tc>
                <a:tc>
                  <a:txBody>
                    <a:bodyPr/>
                    <a:lstStyle/>
                    <a:p>
                      <a:pPr lvl="1" algn="l" latinLnBrk="1"/>
                      <a:r>
                        <a:rPr lang="en-US" altLang="ko-KR" sz="1800" b="0" i="0" u="none" strike="noStrike" kern="1200" dirty="0" err="1">
                          <a:solidFill>
                            <a:schemeClr val="tx1"/>
                          </a:solidFill>
                          <a:effectLst/>
                          <a:latin typeface="+mn-ea"/>
                          <a:ea typeface="+mn-ea"/>
                          <a:cs typeface="+mn-cs"/>
                        </a:rPr>
                        <a:t>Anacomda</a:t>
                      </a:r>
                      <a:r>
                        <a:rPr lang="en-US" altLang="ko-KR" sz="1800" b="0" i="0" u="none" strike="noStrike" kern="1200" dirty="0">
                          <a:solidFill>
                            <a:schemeClr val="tx1"/>
                          </a:solidFill>
                          <a:effectLst/>
                          <a:latin typeface="+mn-ea"/>
                          <a:ea typeface="+mn-ea"/>
                          <a:cs typeface="+mn-cs"/>
                        </a:rPr>
                        <a:t> </a:t>
                      </a:r>
                      <a:r>
                        <a:rPr lang="en-US" altLang="ko-KR" sz="1800" b="0" i="0" u="none" strike="noStrike" kern="1200" dirty="0" err="1">
                          <a:solidFill>
                            <a:schemeClr val="tx1"/>
                          </a:solidFill>
                          <a:effectLst/>
                          <a:latin typeface="+mn-ea"/>
                          <a:ea typeface="+mn-ea"/>
                          <a:cs typeface="+mn-cs"/>
                        </a:rPr>
                        <a:t>jupyter</a:t>
                      </a:r>
                      <a:r>
                        <a:rPr lang="en-US" altLang="ko-KR" sz="1800" b="0" i="0" u="none" strike="noStrike" kern="1200" dirty="0">
                          <a:solidFill>
                            <a:schemeClr val="tx1"/>
                          </a:solidFill>
                          <a:effectLst/>
                          <a:latin typeface="+mn-ea"/>
                          <a:ea typeface="+mn-ea"/>
                          <a:cs typeface="+mn-cs"/>
                        </a:rPr>
                        <a:t> notebook(</a:t>
                      </a:r>
                      <a:r>
                        <a:rPr lang="ko-KR" altLang="en-US" sz="1800" b="0" i="0" u="none" strike="noStrike" kern="1200" dirty="0">
                          <a:solidFill>
                            <a:schemeClr val="tx1"/>
                          </a:solidFill>
                          <a:effectLst/>
                          <a:latin typeface="+mn-ea"/>
                          <a:ea typeface="+mn-ea"/>
                          <a:cs typeface="+mn-cs"/>
                        </a:rPr>
                        <a:t>데이터 정제 및 병합</a:t>
                      </a:r>
                      <a:r>
                        <a:rPr lang="en-US" altLang="ko-KR" sz="1800" b="0" i="0" u="none" strike="noStrike" kern="1200" dirty="0">
                          <a:solidFill>
                            <a:schemeClr val="tx1"/>
                          </a:solidFill>
                          <a:effectLst/>
                          <a:latin typeface="+mn-ea"/>
                          <a:ea typeface="+mn-ea"/>
                          <a:cs typeface="+mn-cs"/>
                        </a:rPr>
                        <a:t>, </a:t>
                      </a:r>
                      <a:r>
                        <a:rPr lang="ko-KR" altLang="en-US" sz="1800" b="0" i="0" u="none" strike="noStrike" kern="1200" dirty="0">
                          <a:solidFill>
                            <a:schemeClr val="tx1"/>
                          </a:solidFill>
                          <a:effectLst/>
                          <a:latin typeface="+mn-ea"/>
                          <a:ea typeface="+mn-ea"/>
                          <a:cs typeface="+mn-cs"/>
                        </a:rPr>
                        <a:t>그룹화</a:t>
                      </a:r>
                      <a:r>
                        <a:rPr lang="en-US" altLang="ko-KR" sz="1800" b="0" i="0" u="none" strike="noStrike" kern="1200" dirty="0">
                          <a:solidFill>
                            <a:schemeClr val="tx1"/>
                          </a:solidFill>
                          <a:effectLst/>
                          <a:latin typeface="+mn-ea"/>
                          <a:ea typeface="+mn-ea"/>
                          <a:cs typeface="+mn-cs"/>
                        </a:rPr>
                        <a:t>, ML&amp;DL </a:t>
                      </a:r>
                      <a:r>
                        <a:rPr lang="ko-KR" altLang="en-US" sz="1800" b="0" i="0" u="none" strike="noStrike" kern="1200" dirty="0">
                          <a:solidFill>
                            <a:schemeClr val="tx1"/>
                          </a:solidFill>
                          <a:effectLst/>
                          <a:latin typeface="+mn-ea"/>
                          <a:ea typeface="+mn-ea"/>
                          <a:cs typeface="+mn-cs"/>
                        </a:rPr>
                        <a:t>분석</a:t>
                      </a:r>
                      <a:r>
                        <a:rPr lang="en-US" altLang="ko-KR" sz="1800" b="0" i="0" u="none" strike="noStrike" kern="1200" dirty="0">
                          <a:solidFill>
                            <a:schemeClr val="tx1"/>
                          </a:solidFill>
                          <a:effectLst/>
                          <a:latin typeface="+mn-ea"/>
                          <a:ea typeface="+mn-ea"/>
                          <a:cs typeface="+mn-cs"/>
                        </a:rPr>
                        <a:t>), VS Code</a:t>
                      </a:r>
                    </a:p>
                  </a:txBody>
                  <a:tcPr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417555147"/>
                  </a:ext>
                </a:extLst>
              </a:tr>
              <a:tr h="2331819">
                <a:tc>
                  <a:txBody>
                    <a:bodyPr/>
                    <a:lstStyle/>
                    <a:p>
                      <a:pPr lvl="0" algn="ctr" latinLnBrk="1"/>
                      <a:r>
                        <a:rPr lang="en-US" altLang="ko-KR" sz="1800" dirty="0">
                          <a:latin typeface="+mn-ea"/>
                          <a:ea typeface="+mn-ea"/>
                        </a:rPr>
                        <a:t>Open</a:t>
                      </a:r>
                    </a:p>
                    <a:p>
                      <a:pPr lvl="0" algn="ctr" latinLnBrk="1"/>
                      <a:r>
                        <a:rPr lang="en-US" altLang="ko-KR" sz="1800" dirty="0">
                          <a:latin typeface="+mn-ea"/>
                          <a:ea typeface="+mn-ea"/>
                        </a:rPr>
                        <a:t>Source</a:t>
                      </a:r>
                      <a:endParaRPr lang="ko-KR" altLang="en-US" sz="1800" dirty="0">
                        <a:latin typeface="+mn-ea"/>
                        <a:ea typeface="+mn-ea"/>
                      </a:endParaRPr>
                    </a:p>
                  </a:txBody>
                  <a:tcPr anchor="ctr">
                    <a:lnR w="12700" cap="flat" cmpd="sng" algn="ctr">
                      <a:solidFill>
                        <a:schemeClr val="tx1"/>
                      </a:solidFill>
                      <a:prstDash val="solid"/>
                      <a:round/>
                      <a:headEnd type="none" w="med" len="med"/>
                      <a:tailEnd type="none" w="med" len="med"/>
                    </a:lnR>
                  </a:tcPr>
                </a:tc>
                <a:tc>
                  <a:txBody>
                    <a:bodyPr/>
                    <a:lstStyle/>
                    <a:p>
                      <a:pPr lvl="1" algn="l" latinLnBrk="1"/>
                      <a:r>
                        <a:rPr lang="en-US" altLang="ko-KR" sz="1800" dirty="0">
                          <a:latin typeface="+mn-ea"/>
                          <a:ea typeface="+mn-ea"/>
                        </a:rPr>
                        <a:t>beautifulsoup4==4.12.2,</a:t>
                      </a:r>
                    </a:p>
                    <a:p>
                      <a:pPr lvl="1" algn="l" latinLnBrk="1"/>
                      <a:r>
                        <a:rPr lang="en-US" altLang="ko-KR" sz="1800" dirty="0">
                          <a:latin typeface="+mn-ea"/>
                          <a:ea typeface="+mn-ea"/>
                        </a:rPr>
                        <a:t>requests==2.31.0</a:t>
                      </a:r>
                    </a:p>
                    <a:p>
                      <a:pPr lvl="1" algn="l" latinLnBrk="1"/>
                      <a:r>
                        <a:rPr lang="en-US" altLang="ko-KR" sz="1800" dirty="0">
                          <a:latin typeface="+mn-ea"/>
                          <a:ea typeface="+mn-ea"/>
                        </a:rPr>
                        <a:t>pandas==2.0.3</a:t>
                      </a:r>
                    </a:p>
                    <a:p>
                      <a:pPr lvl="1" algn="l" latinLnBrk="1"/>
                      <a:r>
                        <a:rPr lang="en-US" altLang="ko-KR" sz="1800" dirty="0" err="1">
                          <a:latin typeface="+mn-ea"/>
                          <a:ea typeface="+mn-ea"/>
                        </a:rPr>
                        <a:t>numpy</a:t>
                      </a:r>
                      <a:r>
                        <a:rPr lang="en-US" altLang="ko-KR" sz="1800" dirty="0">
                          <a:latin typeface="+mn-ea"/>
                          <a:ea typeface="+mn-ea"/>
                        </a:rPr>
                        <a:t>==1.24.4</a:t>
                      </a:r>
                    </a:p>
                    <a:p>
                      <a:pPr lvl="1" algn="l" latinLnBrk="1"/>
                      <a:r>
                        <a:rPr lang="en-US" altLang="ko-KR" sz="1800" dirty="0">
                          <a:latin typeface="+mn-ea"/>
                          <a:ea typeface="+mn-ea"/>
                        </a:rPr>
                        <a:t>matplotlib==3.7.2</a:t>
                      </a:r>
                    </a:p>
                    <a:p>
                      <a:pPr lvl="1" algn="l" latinLnBrk="1"/>
                      <a:r>
                        <a:rPr lang="en-US" altLang="ko-KR" sz="1800" dirty="0">
                          <a:latin typeface="+mn-ea"/>
                          <a:ea typeface="+mn-ea"/>
                        </a:rPr>
                        <a:t>seaborn==0.12.2</a:t>
                      </a:r>
                    </a:p>
                    <a:p>
                      <a:pPr lvl="1" algn="l" latinLnBrk="1"/>
                      <a:r>
                        <a:rPr lang="en-US" altLang="ko-KR" sz="1800" dirty="0">
                          <a:latin typeface="+mn-ea"/>
                          <a:ea typeface="+mn-ea"/>
                        </a:rPr>
                        <a:t>scikit-learn==1.3.0</a:t>
                      </a:r>
                    </a:p>
                    <a:p>
                      <a:pPr lvl="1" algn="l" latinLnBrk="1"/>
                      <a:r>
                        <a:rPr lang="en-US" altLang="ko-KR" sz="1800" dirty="0">
                          <a:latin typeface="+mn-ea"/>
                          <a:ea typeface="+mn-ea"/>
                        </a:rPr>
                        <a:t>prophet==1.1.5</a:t>
                      </a:r>
                    </a:p>
                    <a:p>
                      <a:pPr lvl="1" algn="l" latinLnBrk="1"/>
                      <a:r>
                        <a:rPr lang="en-US" altLang="ko-KR" sz="1800" dirty="0" err="1">
                          <a:latin typeface="+mn-ea"/>
                          <a:ea typeface="+mn-ea"/>
                        </a:rPr>
                        <a:t>tensorflow</a:t>
                      </a:r>
                      <a:r>
                        <a:rPr lang="en-US" altLang="ko-KR" sz="1800" dirty="0">
                          <a:latin typeface="+mn-ea"/>
                          <a:ea typeface="+mn-ea"/>
                        </a:rPr>
                        <a:t>==2.10.1  </a:t>
                      </a:r>
                    </a:p>
                    <a:p>
                      <a:pPr lvl="1" algn="l" latinLnBrk="1"/>
                      <a:r>
                        <a:rPr lang="en-US" altLang="ko-KR" sz="1800" dirty="0" err="1">
                          <a:latin typeface="+mn-ea"/>
                          <a:ea typeface="+mn-ea"/>
                        </a:rPr>
                        <a:t>openai</a:t>
                      </a:r>
                      <a:r>
                        <a:rPr lang="en-US" altLang="ko-KR" sz="1800" dirty="0">
                          <a:latin typeface="+mn-ea"/>
                          <a:ea typeface="+mn-ea"/>
                        </a:rPr>
                        <a:t>&gt;=1.0.0,&lt;2.0.0</a:t>
                      </a:r>
                    </a:p>
                    <a:p>
                      <a:pPr lvl="1" algn="l" latinLnBrk="1"/>
                      <a:r>
                        <a:rPr lang="en-US" altLang="ko-KR" sz="1800" dirty="0" err="1">
                          <a:latin typeface="+mn-ea"/>
                          <a:ea typeface="+mn-ea"/>
                        </a:rPr>
                        <a:t>langchain</a:t>
                      </a:r>
                      <a:r>
                        <a:rPr lang="en-US" altLang="ko-KR" sz="1800" dirty="0">
                          <a:latin typeface="+mn-ea"/>
                          <a:ea typeface="+mn-ea"/>
                        </a:rPr>
                        <a:t>&gt;=0.1.0,&lt;0.2.0</a:t>
                      </a:r>
                    </a:p>
                    <a:p>
                      <a:pPr lvl="1" algn="l" latinLnBrk="1"/>
                      <a:r>
                        <a:rPr lang="en-US" altLang="ko-KR" sz="1800" dirty="0" err="1">
                          <a:latin typeface="+mn-ea"/>
                          <a:ea typeface="+mn-ea"/>
                        </a:rPr>
                        <a:t>langchain-openai</a:t>
                      </a:r>
                      <a:r>
                        <a:rPr lang="en-US" altLang="ko-KR" sz="1800" dirty="0">
                          <a:latin typeface="+mn-ea"/>
                          <a:ea typeface="+mn-ea"/>
                        </a:rPr>
                        <a:t>&gt;=0.1.0</a:t>
                      </a:r>
                    </a:p>
                    <a:p>
                      <a:pPr lvl="1" algn="l" latinLnBrk="1"/>
                      <a:r>
                        <a:rPr lang="en-US" altLang="ko-KR" sz="1800" dirty="0" err="1">
                          <a:latin typeface="+mn-ea"/>
                          <a:ea typeface="+mn-ea"/>
                        </a:rPr>
                        <a:t>mysqlclient</a:t>
                      </a:r>
                      <a:r>
                        <a:rPr lang="en-US" altLang="ko-KR" sz="1800" dirty="0">
                          <a:latin typeface="+mn-ea"/>
                          <a:ea typeface="+mn-ea"/>
                        </a:rPr>
                        <a:t>==2.2.0</a:t>
                      </a:r>
                    </a:p>
                  </a:txBody>
                  <a:tcPr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688481929"/>
                  </a:ext>
                </a:extLst>
              </a:tr>
              <a:tr h="648410">
                <a:tc>
                  <a:txBody>
                    <a:bodyPr/>
                    <a:lstStyle/>
                    <a:p>
                      <a:pPr lvl="0" algn="ctr" latinLnBrk="1"/>
                      <a:r>
                        <a:rPr lang="en-US" altLang="ko-KR" sz="1800" dirty="0" err="1">
                          <a:latin typeface="+mn-ea"/>
                          <a:ea typeface="+mn-ea"/>
                        </a:rPr>
                        <a:t>FrameWork</a:t>
                      </a:r>
                      <a:endParaRPr lang="ko-KR" altLang="en-US" sz="1800" dirty="0">
                        <a:latin typeface="+mn-ea"/>
                        <a:ea typeface="+mn-ea"/>
                      </a:endParaRPr>
                    </a:p>
                  </a:txBody>
                  <a:tcPr anchor="ctr">
                    <a:lnR w="12700" cap="flat" cmpd="sng" algn="ctr">
                      <a:solidFill>
                        <a:schemeClr val="tx1"/>
                      </a:solidFill>
                      <a:prstDash val="solid"/>
                      <a:round/>
                      <a:headEnd type="none" w="med" len="med"/>
                      <a:tailEnd type="none" w="med" len="med"/>
                    </a:lnR>
                  </a:tcPr>
                </a:tc>
                <a:tc>
                  <a:txBody>
                    <a:bodyPr/>
                    <a:lstStyle/>
                    <a:p>
                      <a:pPr lvl="1" algn="l" latinLnBrk="1"/>
                      <a:r>
                        <a:rPr lang="en-US" altLang="ko-KR" sz="1800" dirty="0">
                          <a:latin typeface="+mn-ea"/>
                          <a:ea typeface="+mn-ea"/>
                        </a:rPr>
                        <a:t>Django(Django==4.2.4 </a:t>
                      </a:r>
                      <a:r>
                        <a:rPr lang="en-US" altLang="ko-KR" sz="1800" dirty="0" err="1">
                          <a:latin typeface="+mn-ea"/>
                          <a:ea typeface="+mn-ea"/>
                        </a:rPr>
                        <a:t>djangorestframework</a:t>
                      </a:r>
                      <a:r>
                        <a:rPr lang="en-US" altLang="ko-KR" sz="1800" dirty="0">
                          <a:latin typeface="+mn-ea"/>
                          <a:ea typeface="+mn-ea"/>
                        </a:rPr>
                        <a:t>==3.14.0, channels==4.0.0 )</a:t>
                      </a:r>
                      <a:endParaRPr lang="ko-KR" altLang="en-US" sz="1800" dirty="0">
                        <a:latin typeface="+mn-ea"/>
                        <a:ea typeface="+mn-ea"/>
                      </a:endParaRPr>
                    </a:p>
                  </a:txBody>
                  <a:tcPr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845377788"/>
                  </a:ext>
                </a:extLst>
              </a:tr>
            </a:tbl>
          </a:graphicData>
        </a:graphic>
      </p:graphicFrame>
    </p:spTree>
    <p:extLst>
      <p:ext uri="{BB962C8B-B14F-4D97-AF65-F5344CB8AC3E}">
        <p14:creationId xmlns:p14="http://schemas.microsoft.com/office/powerpoint/2010/main" val="173205702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287</TotalTime>
  <Words>1674</Words>
  <Application>Microsoft Office PowerPoint</Application>
  <PresentationFormat>사용자 지정</PresentationFormat>
  <Paragraphs>390</Paragraphs>
  <Slides>46</Slides>
  <Notes>1</Notes>
  <HiddenSlides>0</HiddenSlides>
  <MMClips>0</MMClips>
  <ScaleCrop>false</ScaleCrop>
  <HeadingPairs>
    <vt:vector size="6" baseType="variant">
      <vt:variant>
        <vt:lpstr>사용한 글꼴</vt:lpstr>
      </vt:variant>
      <vt:variant>
        <vt:i4>3</vt:i4>
      </vt:variant>
      <vt:variant>
        <vt:lpstr>테마</vt:lpstr>
      </vt:variant>
      <vt:variant>
        <vt:i4>1</vt:i4>
      </vt:variant>
      <vt:variant>
        <vt:lpstr>슬라이드 제목</vt:lpstr>
      </vt:variant>
      <vt:variant>
        <vt:i4>46</vt:i4>
      </vt:variant>
    </vt:vector>
  </HeadingPairs>
  <TitlesOfParts>
    <vt:vector size="50" baseType="lpstr">
      <vt:lpstr>Arial</vt:lpstr>
      <vt:lpstr>맑은 고딕</vt:lpstr>
      <vt:lpstr>Calibri</vt:lpstr>
      <vt:lpstr>Office Theme</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블랙 화이트 깔끔한 비지니스 사업 제안 발표 프레젠테이션</dc:title>
  <dc:creator>Admin</dc:creator>
  <cp:lastModifiedBy>Admin</cp:lastModifiedBy>
  <cp:revision>18</cp:revision>
  <dcterms:created xsi:type="dcterms:W3CDTF">2006-08-16T00:00:00Z</dcterms:created>
  <dcterms:modified xsi:type="dcterms:W3CDTF">2025-08-04T09:54:12Z</dcterms:modified>
  <dc:identifier>DAGvFTuB4-w</dc:identifier>
</cp:coreProperties>
</file>